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sldIdLst>
    <p:sldId id="285" r:id="rId5"/>
    <p:sldId id="256" r:id="rId6"/>
    <p:sldId id="301" r:id="rId7"/>
    <p:sldId id="261" r:id="rId8"/>
    <p:sldId id="288" r:id="rId9"/>
    <p:sldId id="258" r:id="rId10"/>
    <p:sldId id="290" r:id="rId11"/>
    <p:sldId id="291" r:id="rId12"/>
    <p:sldId id="266" r:id="rId13"/>
    <p:sldId id="267" r:id="rId14"/>
    <p:sldId id="287" r:id="rId15"/>
    <p:sldId id="268" r:id="rId16"/>
    <p:sldId id="295" r:id="rId17"/>
    <p:sldId id="296" r:id="rId18"/>
    <p:sldId id="297" r:id="rId19"/>
    <p:sldId id="262" r:id="rId20"/>
    <p:sldId id="260" r:id="rId21"/>
    <p:sldId id="270" r:id="rId22"/>
    <p:sldId id="299" r:id="rId23"/>
    <p:sldId id="298" r:id="rId24"/>
    <p:sldId id="289" r:id="rId25"/>
    <p:sldId id="294" r:id="rId26"/>
    <p:sldId id="300"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9E7"/>
    <a:srgbClr val="1CADE4"/>
    <a:srgbClr val="FC7CA1"/>
    <a:srgbClr val="FECEDC"/>
    <a:srgbClr val="CFE0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76998" autoAdjust="0"/>
  </p:normalViewPr>
  <p:slideViewPr>
    <p:cSldViewPr snapToGrid="0">
      <p:cViewPr varScale="1">
        <p:scale>
          <a:sx n="85" d="100"/>
          <a:sy n="85" d="100"/>
        </p:scale>
        <p:origin x="15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9BF49-5B4B-4380-9E1A-9BD464977254}" type="doc">
      <dgm:prSet loTypeId="urn:diagrams.loki3.com/BracketList" loCatId="list" qsTypeId="urn:microsoft.com/office/officeart/2005/8/quickstyle/simple3" qsCatId="simple" csTypeId="urn:microsoft.com/office/officeart/2005/8/colors/accent1_2" csCatId="accent1" phldr="1"/>
      <dgm:spPr/>
      <dgm:t>
        <a:bodyPr/>
        <a:lstStyle/>
        <a:p>
          <a:endParaRPr lang="en-US"/>
        </a:p>
      </dgm:t>
    </dgm:pt>
    <dgm:pt modelId="{4946F0F0-6261-4FCC-866F-AB158B113217}">
      <dgm:prSet phldrT="[Text]"/>
      <dgm:spPr/>
      <dgm:t>
        <a:bodyPr/>
        <a:lstStyle/>
        <a:p>
          <a:r>
            <a:rPr lang="en-US" dirty="0"/>
            <a:t>Point in Time Count</a:t>
          </a:r>
        </a:p>
      </dgm:t>
    </dgm:pt>
    <dgm:pt modelId="{A13B5AF5-5F51-4AFE-9B2C-7CBE469FA599}" type="parTrans" cxnId="{E428F4F9-537B-4123-AB7C-04E5F6390B54}">
      <dgm:prSet/>
      <dgm:spPr/>
      <dgm:t>
        <a:bodyPr/>
        <a:lstStyle/>
        <a:p>
          <a:endParaRPr lang="en-US"/>
        </a:p>
      </dgm:t>
    </dgm:pt>
    <dgm:pt modelId="{68D7EFDB-155F-45F4-9408-1E41ADEF007F}" type="sibTrans" cxnId="{E428F4F9-537B-4123-AB7C-04E5F6390B54}">
      <dgm:prSet/>
      <dgm:spPr/>
      <dgm:t>
        <a:bodyPr/>
        <a:lstStyle/>
        <a:p>
          <a:endParaRPr lang="en-US"/>
        </a:p>
      </dgm:t>
    </dgm:pt>
    <dgm:pt modelId="{EB0005D0-4582-4D05-BE4D-779CAED30F66}">
      <dgm:prSet phldrT="[Text]"/>
      <dgm:spPr/>
      <dgm:t>
        <a:bodyPr/>
        <a:lstStyle/>
        <a:p>
          <a:r>
            <a:rPr lang="en-US" dirty="0"/>
            <a:t>Housing Inventory Count</a:t>
          </a:r>
        </a:p>
      </dgm:t>
    </dgm:pt>
    <dgm:pt modelId="{4DFC95B9-E8A2-4F07-AAB9-CAA7645C2CBB}" type="parTrans" cxnId="{E6926645-896D-4CC9-B6BB-A46C5B159662}">
      <dgm:prSet/>
      <dgm:spPr/>
      <dgm:t>
        <a:bodyPr/>
        <a:lstStyle/>
        <a:p>
          <a:endParaRPr lang="en-US"/>
        </a:p>
      </dgm:t>
    </dgm:pt>
    <dgm:pt modelId="{B153B099-31AC-4C27-A066-2128A0BCCCCD}" type="sibTrans" cxnId="{E6926645-896D-4CC9-B6BB-A46C5B159662}">
      <dgm:prSet/>
      <dgm:spPr/>
      <dgm:t>
        <a:bodyPr/>
        <a:lstStyle/>
        <a:p>
          <a:endParaRPr lang="en-US"/>
        </a:p>
      </dgm:t>
    </dgm:pt>
    <dgm:pt modelId="{7E0A3F53-F51E-43CB-A317-28AFB9EC6C5C}">
      <dgm:prSet phldrT="[Text]"/>
      <dgm:spPr/>
      <dgm:t>
        <a:bodyPr/>
        <a:lstStyle/>
        <a:p>
          <a:r>
            <a:rPr lang="en-US" dirty="0"/>
            <a:t>Beds</a:t>
          </a:r>
        </a:p>
      </dgm:t>
    </dgm:pt>
    <dgm:pt modelId="{88A2E74A-8C52-48D9-972E-5BCC2BECED18}" type="parTrans" cxnId="{A84E8885-550C-451D-9021-147341888A3D}">
      <dgm:prSet/>
      <dgm:spPr/>
      <dgm:t>
        <a:bodyPr/>
        <a:lstStyle/>
        <a:p>
          <a:endParaRPr lang="en-US"/>
        </a:p>
      </dgm:t>
    </dgm:pt>
    <dgm:pt modelId="{D9DABC0D-956F-4078-9357-6E7B258DFDAB}" type="sibTrans" cxnId="{A84E8885-550C-451D-9021-147341888A3D}">
      <dgm:prSet/>
      <dgm:spPr/>
      <dgm:t>
        <a:bodyPr/>
        <a:lstStyle/>
        <a:p>
          <a:endParaRPr lang="en-US"/>
        </a:p>
      </dgm:t>
    </dgm:pt>
    <dgm:pt modelId="{46427658-6C1B-49C0-9AA0-A43D842E307F}">
      <dgm:prSet phldrT="[Text]"/>
      <dgm:spPr/>
      <dgm:t>
        <a:bodyPr/>
        <a:lstStyle/>
        <a:p>
          <a:r>
            <a:rPr lang="en-US" dirty="0"/>
            <a:t>Units</a:t>
          </a:r>
        </a:p>
      </dgm:t>
    </dgm:pt>
    <dgm:pt modelId="{9F5CE7B7-D480-4353-AEE4-BC9AEB886271}" type="parTrans" cxnId="{6449311F-B46C-4449-B2B8-291C8F01273C}">
      <dgm:prSet/>
      <dgm:spPr/>
      <dgm:t>
        <a:bodyPr/>
        <a:lstStyle/>
        <a:p>
          <a:endParaRPr lang="en-US"/>
        </a:p>
      </dgm:t>
    </dgm:pt>
    <dgm:pt modelId="{18C25BAA-7CD2-43BD-9F13-A8833459396C}" type="sibTrans" cxnId="{6449311F-B46C-4449-B2B8-291C8F01273C}">
      <dgm:prSet/>
      <dgm:spPr/>
      <dgm:t>
        <a:bodyPr/>
        <a:lstStyle/>
        <a:p>
          <a:endParaRPr lang="en-US"/>
        </a:p>
      </dgm:t>
    </dgm:pt>
    <dgm:pt modelId="{3F72F5C2-EB20-4A3B-BDCD-EDB5E2612C98}">
      <dgm:prSet phldrT="[Text]"/>
      <dgm:spPr/>
      <dgm:t>
        <a:bodyPr/>
        <a:lstStyle/>
        <a:p>
          <a:r>
            <a:rPr lang="en-US" dirty="0"/>
            <a:t>Count people and households</a:t>
          </a:r>
        </a:p>
      </dgm:t>
    </dgm:pt>
    <dgm:pt modelId="{4C46A548-D9E1-46B9-B1C8-37EEDA0B9975}" type="parTrans" cxnId="{E12DD670-E1F6-43FE-AA6A-F124D8297A67}">
      <dgm:prSet/>
      <dgm:spPr/>
      <dgm:t>
        <a:bodyPr/>
        <a:lstStyle/>
        <a:p>
          <a:endParaRPr lang="en-US"/>
        </a:p>
      </dgm:t>
    </dgm:pt>
    <dgm:pt modelId="{F2E15C88-9EF1-4C7B-89D7-1BD99114F2B3}" type="sibTrans" cxnId="{E12DD670-E1F6-43FE-AA6A-F124D8297A67}">
      <dgm:prSet/>
      <dgm:spPr/>
      <dgm:t>
        <a:bodyPr/>
        <a:lstStyle/>
        <a:p>
          <a:endParaRPr lang="en-US"/>
        </a:p>
      </dgm:t>
    </dgm:pt>
    <dgm:pt modelId="{D50FCDBA-A912-4F47-B0E2-EA632B0BF465}">
      <dgm:prSet phldrT="[Text]"/>
      <dgm:spPr/>
      <dgm:t>
        <a:bodyPr/>
        <a:lstStyle/>
        <a:p>
          <a:r>
            <a:rPr lang="en-US" dirty="0"/>
            <a:t>Count program capacity</a:t>
          </a:r>
        </a:p>
      </dgm:t>
    </dgm:pt>
    <dgm:pt modelId="{71A15F54-0342-4F34-8725-C208638B4608}" type="parTrans" cxnId="{791D7E69-1F3B-4D34-948D-1F738B8A884D}">
      <dgm:prSet/>
      <dgm:spPr/>
      <dgm:t>
        <a:bodyPr/>
        <a:lstStyle/>
        <a:p>
          <a:endParaRPr lang="en-US"/>
        </a:p>
      </dgm:t>
    </dgm:pt>
    <dgm:pt modelId="{697D6226-D97A-4703-833E-C2E02FB4C71A}" type="sibTrans" cxnId="{791D7E69-1F3B-4D34-948D-1F738B8A884D}">
      <dgm:prSet/>
      <dgm:spPr/>
      <dgm:t>
        <a:bodyPr/>
        <a:lstStyle/>
        <a:p>
          <a:endParaRPr lang="en-US"/>
        </a:p>
      </dgm:t>
    </dgm:pt>
    <dgm:pt modelId="{DF915E87-43EB-4B0C-AC84-40744813BDB3}" type="pres">
      <dgm:prSet presAssocID="{C429BF49-5B4B-4380-9E1A-9BD464977254}" presName="Name0" presStyleCnt="0">
        <dgm:presLayoutVars>
          <dgm:dir/>
          <dgm:animLvl val="lvl"/>
          <dgm:resizeHandles val="exact"/>
        </dgm:presLayoutVars>
      </dgm:prSet>
      <dgm:spPr/>
    </dgm:pt>
    <dgm:pt modelId="{575BC45E-9C42-42E9-854C-029947E8C7AC}" type="pres">
      <dgm:prSet presAssocID="{4946F0F0-6261-4FCC-866F-AB158B113217}" presName="linNode" presStyleCnt="0"/>
      <dgm:spPr/>
    </dgm:pt>
    <dgm:pt modelId="{22B5299E-7FA5-4EB7-8069-BFF04714C28E}" type="pres">
      <dgm:prSet presAssocID="{4946F0F0-6261-4FCC-866F-AB158B113217}" presName="parTx" presStyleLbl="revTx" presStyleIdx="0" presStyleCnt="2">
        <dgm:presLayoutVars>
          <dgm:chMax val="1"/>
          <dgm:bulletEnabled val="1"/>
        </dgm:presLayoutVars>
      </dgm:prSet>
      <dgm:spPr/>
    </dgm:pt>
    <dgm:pt modelId="{50E86C3C-5E60-49EF-B37D-91912561B220}" type="pres">
      <dgm:prSet presAssocID="{4946F0F0-6261-4FCC-866F-AB158B113217}" presName="bracket" presStyleLbl="parChTrans1D1" presStyleIdx="0" presStyleCnt="2"/>
      <dgm:spPr/>
    </dgm:pt>
    <dgm:pt modelId="{2BA22F83-8B90-49D6-A14C-179B1C32C3C7}" type="pres">
      <dgm:prSet presAssocID="{4946F0F0-6261-4FCC-866F-AB158B113217}" presName="spH" presStyleCnt="0"/>
      <dgm:spPr/>
    </dgm:pt>
    <dgm:pt modelId="{C0CF466D-CA18-44AB-8A7A-7D67CD1E6D79}" type="pres">
      <dgm:prSet presAssocID="{4946F0F0-6261-4FCC-866F-AB158B113217}" presName="desTx" presStyleLbl="node1" presStyleIdx="0" presStyleCnt="2">
        <dgm:presLayoutVars>
          <dgm:bulletEnabled val="1"/>
        </dgm:presLayoutVars>
      </dgm:prSet>
      <dgm:spPr/>
    </dgm:pt>
    <dgm:pt modelId="{990426C1-FF5E-4DF9-95B5-96B8EDE1B279}" type="pres">
      <dgm:prSet presAssocID="{68D7EFDB-155F-45F4-9408-1E41ADEF007F}" presName="spV" presStyleCnt="0"/>
      <dgm:spPr/>
    </dgm:pt>
    <dgm:pt modelId="{A4BFA45F-4582-407D-9D2E-514022444903}" type="pres">
      <dgm:prSet presAssocID="{EB0005D0-4582-4D05-BE4D-779CAED30F66}" presName="linNode" presStyleCnt="0"/>
      <dgm:spPr/>
    </dgm:pt>
    <dgm:pt modelId="{987C9D39-B49F-4BBD-A065-189E5A8F5788}" type="pres">
      <dgm:prSet presAssocID="{EB0005D0-4582-4D05-BE4D-779CAED30F66}" presName="parTx" presStyleLbl="revTx" presStyleIdx="1" presStyleCnt="2">
        <dgm:presLayoutVars>
          <dgm:chMax val="1"/>
          <dgm:bulletEnabled val="1"/>
        </dgm:presLayoutVars>
      </dgm:prSet>
      <dgm:spPr/>
    </dgm:pt>
    <dgm:pt modelId="{C6D69B26-A935-4919-A968-896AA4EA607B}" type="pres">
      <dgm:prSet presAssocID="{EB0005D0-4582-4D05-BE4D-779CAED30F66}" presName="bracket" presStyleLbl="parChTrans1D1" presStyleIdx="1" presStyleCnt="2"/>
      <dgm:spPr/>
    </dgm:pt>
    <dgm:pt modelId="{7C7ED594-00AD-413B-9162-25FA56379BB3}" type="pres">
      <dgm:prSet presAssocID="{EB0005D0-4582-4D05-BE4D-779CAED30F66}" presName="spH" presStyleCnt="0"/>
      <dgm:spPr/>
    </dgm:pt>
    <dgm:pt modelId="{0D0C3758-2E9C-4617-A457-68539250F78C}" type="pres">
      <dgm:prSet presAssocID="{EB0005D0-4582-4D05-BE4D-779CAED30F66}" presName="desTx" presStyleLbl="node1" presStyleIdx="1" presStyleCnt="2">
        <dgm:presLayoutVars>
          <dgm:bulletEnabled val="1"/>
        </dgm:presLayoutVars>
      </dgm:prSet>
      <dgm:spPr/>
    </dgm:pt>
  </dgm:ptLst>
  <dgm:cxnLst>
    <dgm:cxn modelId="{F480720C-2E59-4B6D-A4E6-9A85114E6F76}" type="presOf" srcId="{4946F0F0-6261-4FCC-866F-AB158B113217}" destId="{22B5299E-7FA5-4EB7-8069-BFF04714C28E}" srcOrd="0" destOrd="0" presId="urn:diagrams.loki3.com/BracketList"/>
    <dgm:cxn modelId="{6449311F-B46C-4449-B2B8-291C8F01273C}" srcId="{D50FCDBA-A912-4F47-B0E2-EA632B0BF465}" destId="{46427658-6C1B-49C0-9AA0-A43D842E307F}" srcOrd="1" destOrd="0" parTransId="{9F5CE7B7-D480-4353-AEE4-BC9AEB886271}" sibTransId="{18C25BAA-7CD2-43BD-9F13-A8833459396C}"/>
    <dgm:cxn modelId="{0055673A-3C3D-4AEB-8315-E5FE54B80B63}" type="presOf" srcId="{3F72F5C2-EB20-4A3B-BDCD-EDB5E2612C98}" destId="{C0CF466D-CA18-44AB-8A7A-7D67CD1E6D79}" srcOrd="0" destOrd="0" presId="urn:diagrams.loki3.com/BracketList"/>
    <dgm:cxn modelId="{E6926645-896D-4CC9-B6BB-A46C5B159662}" srcId="{C429BF49-5B4B-4380-9E1A-9BD464977254}" destId="{EB0005D0-4582-4D05-BE4D-779CAED30F66}" srcOrd="1" destOrd="0" parTransId="{4DFC95B9-E8A2-4F07-AAB9-CAA7645C2CBB}" sibTransId="{B153B099-31AC-4C27-A066-2128A0BCCCCD}"/>
    <dgm:cxn modelId="{791D7E69-1F3B-4D34-948D-1F738B8A884D}" srcId="{EB0005D0-4582-4D05-BE4D-779CAED30F66}" destId="{D50FCDBA-A912-4F47-B0E2-EA632B0BF465}" srcOrd="0" destOrd="0" parTransId="{71A15F54-0342-4F34-8725-C208638B4608}" sibTransId="{697D6226-D97A-4703-833E-C2E02FB4C71A}"/>
    <dgm:cxn modelId="{E12DD670-E1F6-43FE-AA6A-F124D8297A67}" srcId="{4946F0F0-6261-4FCC-866F-AB158B113217}" destId="{3F72F5C2-EB20-4A3B-BDCD-EDB5E2612C98}" srcOrd="0" destOrd="0" parTransId="{4C46A548-D9E1-46B9-B1C8-37EEDA0B9975}" sibTransId="{F2E15C88-9EF1-4C7B-89D7-1BD99114F2B3}"/>
    <dgm:cxn modelId="{89878478-047A-4EEA-800A-6AD00E0A6E37}" type="presOf" srcId="{46427658-6C1B-49C0-9AA0-A43D842E307F}" destId="{0D0C3758-2E9C-4617-A457-68539250F78C}" srcOrd="0" destOrd="2" presId="urn:diagrams.loki3.com/BracketList"/>
    <dgm:cxn modelId="{E3279958-BB06-4110-8309-2B7DACAA0C6F}" type="presOf" srcId="{7E0A3F53-F51E-43CB-A317-28AFB9EC6C5C}" destId="{0D0C3758-2E9C-4617-A457-68539250F78C}" srcOrd="0" destOrd="1" presId="urn:diagrams.loki3.com/BracketList"/>
    <dgm:cxn modelId="{E0D62B7E-F24A-4DE7-B814-D0AFC9DEF489}" type="presOf" srcId="{C429BF49-5B4B-4380-9E1A-9BD464977254}" destId="{DF915E87-43EB-4B0C-AC84-40744813BDB3}" srcOrd="0" destOrd="0" presId="urn:diagrams.loki3.com/BracketList"/>
    <dgm:cxn modelId="{A84E8885-550C-451D-9021-147341888A3D}" srcId="{D50FCDBA-A912-4F47-B0E2-EA632B0BF465}" destId="{7E0A3F53-F51E-43CB-A317-28AFB9EC6C5C}" srcOrd="0" destOrd="0" parTransId="{88A2E74A-8C52-48D9-972E-5BCC2BECED18}" sibTransId="{D9DABC0D-956F-4078-9357-6E7B258DFDAB}"/>
    <dgm:cxn modelId="{AF6E05D2-BF95-4ECB-AC82-9061184634CA}" type="presOf" srcId="{EB0005D0-4582-4D05-BE4D-779CAED30F66}" destId="{987C9D39-B49F-4BBD-A065-189E5A8F5788}" srcOrd="0" destOrd="0" presId="urn:diagrams.loki3.com/BracketList"/>
    <dgm:cxn modelId="{BFDBE8D3-A4C4-491F-9DFE-03C477EFCBBA}" type="presOf" srcId="{D50FCDBA-A912-4F47-B0E2-EA632B0BF465}" destId="{0D0C3758-2E9C-4617-A457-68539250F78C}" srcOrd="0" destOrd="0" presId="urn:diagrams.loki3.com/BracketList"/>
    <dgm:cxn modelId="{E428F4F9-537B-4123-AB7C-04E5F6390B54}" srcId="{C429BF49-5B4B-4380-9E1A-9BD464977254}" destId="{4946F0F0-6261-4FCC-866F-AB158B113217}" srcOrd="0" destOrd="0" parTransId="{A13B5AF5-5F51-4AFE-9B2C-7CBE469FA599}" sibTransId="{68D7EFDB-155F-45F4-9408-1E41ADEF007F}"/>
    <dgm:cxn modelId="{DBC2E8E2-9C7E-41FD-903D-CDBCC3A4BC7E}" type="presParOf" srcId="{DF915E87-43EB-4B0C-AC84-40744813BDB3}" destId="{575BC45E-9C42-42E9-854C-029947E8C7AC}" srcOrd="0" destOrd="0" presId="urn:diagrams.loki3.com/BracketList"/>
    <dgm:cxn modelId="{9EAB8281-139B-435C-BCB1-736BF1BF5274}" type="presParOf" srcId="{575BC45E-9C42-42E9-854C-029947E8C7AC}" destId="{22B5299E-7FA5-4EB7-8069-BFF04714C28E}" srcOrd="0" destOrd="0" presId="urn:diagrams.loki3.com/BracketList"/>
    <dgm:cxn modelId="{3BEB943E-5A12-4C1E-B493-9C057D59860F}" type="presParOf" srcId="{575BC45E-9C42-42E9-854C-029947E8C7AC}" destId="{50E86C3C-5E60-49EF-B37D-91912561B220}" srcOrd="1" destOrd="0" presId="urn:diagrams.loki3.com/BracketList"/>
    <dgm:cxn modelId="{0D9D35C8-1CA4-4E75-891E-EAFCF1156C4F}" type="presParOf" srcId="{575BC45E-9C42-42E9-854C-029947E8C7AC}" destId="{2BA22F83-8B90-49D6-A14C-179B1C32C3C7}" srcOrd="2" destOrd="0" presId="urn:diagrams.loki3.com/BracketList"/>
    <dgm:cxn modelId="{A155273C-D438-4053-9DE8-1DD18BE167A1}" type="presParOf" srcId="{575BC45E-9C42-42E9-854C-029947E8C7AC}" destId="{C0CF466D-CA18-44AB-8A7A-7D67CD1E6D79}" srcOrd="3" destOrd="0" presId="urn:diagrams.loki3.com/BracketList"/>
    <dgm:cxn modelId="{1676C2B6-B7FB-4A22-B2B1-9BAE5837235A}" type="presParOf" srcId="{DF915E87-43EB-4B0C-AC84-40744813BDB3}" destId="{990426C1-FF5E-4DF9-95B5-96B8EDE1B279}" srcOrd="1" destOrd="0" presId="urn:diagrams.loki3.com/BracketList"/>
    <dgm:cxn modelId="{8E20C73A-2F43-472A-BEA0-51F6BCE81762}" type="presParOf" srcId="{DF915E87-43EB-4B0C-AC84-40744813BDB3}" destId="{A4BFA45F-4582-407D-9D2E-514022444903}" srcOrd="2" destOrd="0" presId="urn:diagrams.loki3.com/BracketList"/>
    <dgm:cxn modelId="{4D354DD6-BFEC-467B-A3AD-D21E89D4D69B}" type="presParOf" srcId="{A4BFA45F-4582-407D-9D2E-514022444903}" destId="{987C9D39-B49F-4BBD-A065-189E5A8F5788}" srcOrd="0" destOrd="0" presId="urn:diagrams.loki3.com/BracketList"/>
    <dgm:cxn modelId="{85332A1A-AC2A-43CF-8237-94E7FA5095F3}" type="presParOf" srcId="{A4BFA45F-4582-407D-9D2E-514022444903}" destId="{C6D69B26-A935-4919-A968-896AA4EA607B}" srcOrd="1" destOrd="0" presId="urn:diagrams.loki3.com/BracketList"/>
    <dgm:cxn modelId="{FC8A4949-5FDA-4EC6-BA43-7F6A4F35EEC8}" type="presParOf" srcId="{A4BFA45F-4582-407D-9D2E-514022444903}" destId="{7C7ED594-00AD-413B-9162-25FA56379BB3}" srcOrd="2" destOrd="0" presId="urn:diagrams.loki3.com/BracketList"/>
    <dgm:cxn modelId="{76229B10-C533-41A4-B40C-4DB84D8C9971}" type="presParOf" srcId="{A4BFA45F-4582-407D-9D2E-514022444903}" destId="{0D0C3758-2E9C-4617-A457-68539250F78C}"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838C75-9070-4700-9BED-4A931B0BA2CA}"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F32B2C61-5D2B-487C-8C11-2FB6B27CF562}">
      <dgm:prSet phldrT="[Text]"/>
      <dgm:spPr/>
      <dgm:t>
        <a:bodyPr/>
        <a:lstStyle/>
        <a:p>
          <a:r>
            <a:rPr lang="en-US" dirty="0"/>
            <a:t>To measure and monitor trends and changes in homelessness on local and national levels</a:t>
          </a:r>
        </a:p>
      </dgm:t>
    </dgm:pt>
    <dgm:pt modelId="{8DE8B78D-80FA-45D2-84C9-5398DA6918C9}" type="parTrans" cxnId="{5CF65D0A-3218-43A3-9BA3-115A81D90F55}">
      <dgm:prSet/>
      <dgm:spPr/>
      <dgm:t>
        <a:bodyPr/>
        <a:lstStyle/>
        <a:p>
          <a:endParaRPr lang="en-US"/>
        </a:p>
      </dgm:t>
    </dgm:pt>
    <dgm:pt modelId="{ACFEB389-AF1C-44C6-B3E4-D10CBF86BF51}" type="sibTrans" cxnId="{5CF65D0A-3218-43A3-9BA3-115A81D90F55}">
      <dgm:prSet/>
      <dgm:spPr/>
      <dgm:t>
        <a:bodyPr/>
        <a:lstStyle/>
        <a:p>
          <a:endParaRPr lang="en-US"/>
        </a:p>
      </dgm:t>
    </dgm:pt>
    <dgm:pt modelId="{AD35C8CD-6121-4C78-ACE9-9CD23AA27236}">
      <dgm:prSet phldrT="[Text]"/>
      <dgm:spPr/>
      <dgm:t>
        <a:bodyPr/>
        <a:lstStyle/>
        <a:p>
          <a:r>
            <a:rPr lang="en-US" dirty="0"/>
            <a:t>To help our community understand what resources we have and need, and to strategize best ways to use them</a:t>
          </a:r>
        </a:p>
      </dgm:t>
    </dgm:pt>
    <dgm:pt modelId="{A29F318C-B012-4FC6-AB8F-83EE52F71C87}" type="parTrans" cxnId="{14B6B9C2-1A95-4740-9FF9-71AB201BBFB8}">
      <dgm:prSet/>
      <dgm:spPr/>
      <dgm:t>
        <a:bodyPr/>
        <a:lstStyle/>
        <a:p>
          <a:endParaRPr lang="en-US"/>
        </a:p>
      </dgm:t>
    </dgm:pt>
    <dgm:pt modelId="{B2F8BE92-F2CA-41AC-9628-C51CECF30E0F}" type="sibTrans" cxnId="{14B6B9C2-1A95-4740-9FF9-71AB201BBFB8}">
      <dgm:prSet/>
      <dgm:spPr/>
      <dgm:t>
        <a:bodyPr/>
        <a:lstStyle/>
        <a:p>
          <a:endParaRPr lang="en-US"/>
        </a:p>
      </dgm:t>
    </dgm:pt>
    <dgm:pt modelId="{9FC39A7D-6733-4314-8929-B1952B1D5638}">
      <dgm:prSet phldrT="[Text]"/>
      <dgm:spPr/>
      <dgm:t>
        <a:bodyPr/>
        <a:lstStyle/>
        <a:p>
          <a:r>
            <a:rPr lang="en-US" dirty="0"/>
            <a:t>To comply with federal regulations and requirements</a:t>
          </a:r>
        </a:p>
      </dgm:t>
    </dgm:pt>
    <dgm:pt modelId="{6145F082-7D45-4FA8-9745-F633D2A2D580}" type="parTrans" cxnId="{81BF819B-1BA8-4222-81D8-B6D4E868F094}">
      <dgm:prSet/>
      <dgm:spPr/>
      <dgm:t>
        <a:bodyPr/>
        <a:lstStyle/>
        <a:p>
          <a:endParaRPr lang="en-US"/>
        </a:p>
      </dgm:t>
    </dgm:pt>
    <dgm:pt modelId="{1B766374-3BDE-4A0B-AF3C-7CE9C3FEE1AA}" type="sibTrans" cxnId="{81BF819B-1BA8-4222-81D8-B6D4E868F094}">
      <dgm:prSet/>
      <dgm:spPr/>
      <dgm:t>
        <a:bodyPr/>
        <a:lstStyle/>
        <a:p>
          <a:endParaRPr lang="en-US"/>
        </a:p>
      </dgm:t>
    </dgm:pt>
    <dgm:pt modelId="{581EEA55-FCE4-4B5B-8BFE-18E6078387DC}" type="pres">
      <dgm:prSet presAssocID="{B6838C75-9070-4700-9BED-4A931B0BA2CA}" presName="Name0" presStyleCnt="0">
        <dgm:presLayoutVars>
          <dgm:chMax val="7"/>
          <dgm:chPref val="7"/>
          <dgm:dir/>
        </dgm:presLayoutVars>
      </dgm:prSet>
      <dgm:spPr/>
    </dgm:pt>
    <dgm:pt modelId="{604C06AC-C185-4FD1-A6DF-F2937B80C358}" type="pres">
      <dgm:prSet presAssocID="{B6838C75-9070-4700-9BED-4A931B0BA2CA}" presName="Name1" presStyleCnt="0"/>
      <dgm:spPr/>
    </dgm:pt>
    <dgm:pt modelId="{26734ECB-079F-4F1D-8C3C-8CCDE438CF2F}" type="pres">
      <dgm:prSet presAssocID="{B6838C75-9070-4700-9BED-4A931B0BA2CA}" presName="cycle" presStyleCnt="0"/>
      <dgm:spPr/>
    </dgm:pt>
    <dgm:pt modelId="{91A0F62B-7462-4AF5-864F-199D94BA51C4}" type="pres">
      <dgm:prSet presAssocID="{B6838C75-9070-4700-9BED-4A931B0BA2CA}" presName="srcNode" presStyleLbl="node1" presStyleIdx="0" presStyleCnt="3"/>
      <dgm:spPr/>
    </dgm:pt>
    <dgm:pt modelId="{6F13C829-685D-45C5-9F94-60CA58E6D4A3}" type="pres">
      <dgm:prSet presAssocID="{B6838C75-9070-4700-9BED-4A931B0BA2CA}" presName="conn" presStyleLbl="parChTrans1D2" presStyleIdx="0" presStyleCnt="1"/>
      <dgm:spPr/>
    </dgm:pt>
    <dgm:pt modelId="{BFF90780-184B-4D36-BD2B-5B0C30EBD99A}" type="pres">
      <dgm:prSet presAssocID="{B6838C75-9070-4700-9BED-4A931B0BA2CA}" presName="extraNode" presStyleLbl="node1" presStyleIdx="0" presStyleCnt="3"/>
      <dgm:spPr/>
    </dgm:pt>
    <dgm:pt modelId="{93B4C49C-B4A3-43D9-9CE6-1E6CCEC6445C}" type="pres">
      <dgm:prSet presAssocID="{B6838C75-9070-4700-9BED-4A931B0BA2CA}" presName="dstNode" presStyleLbl="node1" presStyleIdx="0" presStyleCnt="3"/>
      <dgm:spPr/>
    </dgm:pt>
    <dgm:pt modelId="{5CBBCDE2-3D22-4FA0-9661-BD25299444FD}" type="pres">
      <dgm:prSet presAssocID="{F32B2C61-5D2B-487C-8C11-2FB6B27CF562}" presName="text_1" presStyleLbl="node1" presStyleIdx="0" presStyleCnt="3">
        <dgm:presLayoutVars>
          <dgm:bulletEnabled val="1"/>
        </dgm:presLayoutVars>
      </dgm:prSet>
      <dgm:spPr/>
    </dgm:pt>
    <dgm:pt modelId="{95C306CF-2ED0-409E-B8EB-E7A26189DC5B}" type="pres">
      <dgm:prSet presAssocID="{F32B2C61-5D2B-487C-8C11-2FB6B27CF562}" presName="accent_1" presStyleCnt="0"/>
      <dgm:spPr/>
    </dgm:pt>
    <dgm:pt modelId="{E3DA456B-3A72-4738-A6B9-0460438EE42A}" type="pres">
      <dgm:prSet presAssocID="{F32B2C61-5D2B-487C-8C11-2FB6B27CF562}" presName="accentRepeatNode" presStyleLbl="solidFgAcc1" presStyleIdx="0" presStyleCnt="3"/>
      <dgm:spPr/>
    </dgm:pt>
    <dgm:pt modelId="{24A53F37-8DD1-4A82-88CE-AED1AD50FE53}" type="pres">
      <dgm:prSet presAssocID="{AD35C8CD-6121-4C78-ACE9-9CD23AA27236}" presName="text_2" presStyleLbl="node1" presStyleIdx="1" presStyleCnt="3">
        <dgm:presLayoutVars>
          <dgm:bulletEnabled val="1"/>
        </dgm:presLayoutVars>
      </dgm:prSet>
      <dgm:spPr/>
    </dgm:pt>
    <dgm:pt modelId="{0039A81A-858A-4BE8-8D8A-EC31371F3A2A}" type="pres">
      <dgm:prSet presAssocID="{AD35C8CD-6121-4C78-ACE9-9CD23AA27236}" presName="accent_2" presStyleCnt="0"/>
      <dgm:spPr/>
    </dgm:pt>
    <dgm:pt modelId="{3495C417-3899-491B-8117-BB4B7BA5E21B}" type="pres">
      <dgm:prSet presAssocID="{AD35C8CD-6121-4C78-ACE9-9CD23AA27236}" presName="accentRepeatNode" presStyleLbl="solidFgAcc1" presStyleIdx="1" presStyleCnt="3"/>
      <dgm:spPr/>
    </dgm:pt>
    <dgm:pt modelId="{3CF070FC-D066-4D8F-974F-774C3564D148}" type="pres">
      <dgm:prSet presAssocID="{9FC39A7D-6733-4314-8929-B1952B1D5638}" presName="text_3" presStyleLbl="node1" presStyleIdx="2" presStyleCnt="3">
        <dgm:presLayoutVars>
          <dgm:bulletEnabled val="1"/>
        </dgm:presLayoutVars>
      </dgm:prSet>
      <dgm:spPr/>
    </dgm:pt>
    <dgm:pt modelId="{ED1BF8A4-2A14-490C-80D8-90FB4D17264F}" type="pres">
      <dgm:prSet presAssocID="{9FC39A7D-6733-4314-8929-B1952B1D5638}" presName="accent_3" presStyleCnt="0"/>
      <dgm:spPr/>
    </dgm:pt>
    <dgm:pt modelId="{6FB32B25-3333-4EDF-9CA1-7C81A4D56E61}" type="pres">
      <dgm:prSet presAssocID="{9FC39A7D-6733-4314-8929-B1952B1D5638}" presName="accentRepeatNode" presStyleLbl="solidFgAcc1" presStyleIdx="2" presStyleCnt="3"/>
      <dgm:spPr/>
    </dgm:pt>
  </dgm:ptLst>
  <dgm:cxnLst>
    <dgm:cxn modelId="{5CF65D0A-3218-43A3-9BA3-115A81D90F55}" srcId="{B6838C75-9070-4700-9BED-4A931B0BA2CA}" destId="{F32B2C61-5D2B-487C-8C11-2FB6B27CF562}" srcOrd="0" destOrd="0" parTransId="{8DE8B78D-80FA-45D2-84C9-5398DA6918C9}" sibTransId="{ACFEB389-AF1C-44C6-B3E4-D10CBF86BF51}"/>
    <dgm:cxn modelId="{80DC7922-CBB4-4E9E-9168-6A628178028D}" type="presOf" srcId="{AD35C8CD-6121-4C78-ACE9-9CD23AA27236}" destId="{24A53F37-8DD1-4A82-88CE-AED1AD50FE53}" srcOrd="0" destOrd="0" presId="urn:microsoft.com/office/officeart/2008/layout/VerticalCurvedList"/>
    <dgm:cxn modelId="{59C42B72-7B79-4C45-9B1F-0E4BFCBB3543}" type="presOf" srcId="{9FC39A7D-6733-4314-8929-B1952B1D5638}" destId="{3CF070FC-D066-4D8F-974F-774C3564D148}" srcOrd="0" destOrd="0" presId="urn:microsoft.com/office/officeart/2008/layout/VerticalCurvedList"/>
    <dgm:cxn modelId="{81BF819B-1BA8-4222-81D8-B6D4E868F094}" srcId="{B6838C75-9070-4700-9BED-4A931B0BA2CA}" destId="{9FC39A7D-6733-4314-8929-B1952B1D5638}" srcOrd="2" destOrd="0" parTransId="{6145F082-7D45-4FA8-9745-F633D2A2D580}" sibTransId="{1B766374-3BDE-4A0B-AF3C-7CE9C3FEE1AA}"/>
    <dgm:cxn modelId="{14B6B9C2-1A95-4740-9FF9-71AB201BBFB8}" srcId="{B6838C75-9070-4700-9BED-4A931B0BA2CA}" destId="{AD35C8CD-6121-4C78-ACE9-9CD23AA27236}" srcOrd="1" destOrd="0" parTransId="{A29F318C-B012-4FC6-AB8F-83EE52F71C87}" sibTransId="{B2F8BE92-F2CA-41AC-9628-C51CECF30E0F}"/>
    <dgm:cxn modelId="{AE4DA9D2-CE50-4130-828D-937DCF527AA6}" type="presOf" srcId="{B6838C75-9070-4700-9BED-4A931B0BA2CA}" destId="{581EEA55-FCE4-4B5B-8BFE-18E6078387DC}" srcOrd="0" destOrd="0" presId="urn:microsoft.com/office/officeart/2008/layout/VerticalCurvedList"/>
    <dgm:cxn modelId="{286408D7-2320-4435-86D7-463C4472DD7C}" type="presOf" srcId="{F32B2C61-5D2B-487C-8C11-2FB6B27CF562}" destId="{5CBBCDE2-3D22-4FA0-9661-BD25299444FD}" srcOrd="0" destOrd="0" presId="urn:microsoft.com/office/officeart/2008/layout/VerticalCurvedList"/>
    <dgm:cxn modelId="{190073DA-9331-43CF-AB97-78AA6680F4AE}" type="presOf" srcId="{ACFEB389-AF1C-44C6-B3E4-D10CBF86BF51}" destId="{6F13C829-685D-45C5-9F94-60CA58E6D4A3}" srcOrd="0" destOrd="0" presId="urn:microsoft.com/office/officeart/2008/layout/VerticalCurvedList"/>
    <dgm:cxn modelId="{C9602625-8ECD-48E1-BB12-BFBCBCF74A7E}" type="presParOf" srcId="{581EEA55-FCE4-4B5B-8BFE-18E6078387DC}" destId="{604C06AC-C185-4FD1-A6DF-F2937B80C358}" srcOrd="0" destOrd="0" presId="urn:microsoft.com/office/officeart/2008/layout/VerticalCurvedList"/>
    <dgm:cxn modelId="{D09F1119-4388-4C3B-B6C4-BF1A33C99770}" type="presParOf" srcId="{604C06AC-C185-4FD1-A6DF-F2937B80C358}" destId="{26734ECB-079F-4F1D-8C3C-8CCDE438CF2F}" srcOrd="0" destOrd="0" presId="urn:microsoft.com/office/officeart/2008/layout/VerticalCurvedList"/>
    <dgm:cxn modelId="{31774926-11F3-4325-ACE3-4311DAE1E6B7}" type="presParOf" srcId="{26734ECB-079F-4F1D-8C3C-8CCDE438CF2F}" destId="{91A0F62B-7462-4AF5-864F-199D94BA51C4}" srcOrd="0" destOrd="0" presId="urn:microsoft.com/office/officeart/2008/layout/VerticalCurvedList"/>
    <dgm:cxn modelId="{790F3735-253C-445F-9329-25B443990B99}" type="presParOf" srcId="{26734ECB-079F-4F1D-8C3C-8CCDE438CF2F}" destId="{6F13C829-685D-45C5-9F94-60CA58E6D4A3}" srcOrd="1" destOrd="0" presId="urn:microsoft.com/office/officeart/2008/layout/VerticalCurvedList"/>
    <dgm:cxn modelId="{7F04A8E8-EA1F-4929-B58B-92CDEE8AFC24}" type="presParOf" srcId="{26734ECB-079F-4F1D-8C3C-8CCDE438CF2F}" destId="{BFF90780-184B-4D36-BD2B-5B0C30EBD99A}" srcOrd="2" destOrd="0" presId="urn:microsoft.com/office/officeart/2008/layout/VerticalCurvedList"/>
    <dgm:cxn modelId="{C1C9C960-22E3-48E0-B381-1B963EB463D3}" type="presParOf" srcId="{26734ECB-079F-4F1D-8C3C-8CCDE438CF2F}" destId="{93B4C49C-B4A3-43D9-9CE6-1E6CCEC6445C}" srcOrd="3" destOrd="0" presId="urn:microsoft.com/office/officeart/2008/layout/VerticalCurvedList"/>
    <dgm:cxn modelId="{1A86E8A4-819F-4CE0-A7E9-8984BA5DF7B8}" type="presParOf" srcId="{604C06AC-C185-4FD1-A6DF-F2937B80C358}" destId="{5CBBCDE2-3D22-4FA0-9661-BD25299444FD}" srcOrd="1" destOrd="0" presId="urn:microsoft.com/office/officeart/2008/layout/VerticalCurvedList"/>
    <dgm:cxn modelId="{78226EBE-FAA9-4E74-915A-9E30C0E1CAE0}" type="presParOf" srcId="{604C06AC-C185-4FD1-A6DF-F2937B80C358}" destId="{95C306CF-2ED0-409E-B8EB-E7A26189DC5B}" srcOrd="2" destOrd="0" presId="urn:microsoft.com/office/officeart/2008/layout/VerticalCurvedList"/>
    <dgm:cxn modelId="{93D9595E-FC50-4364-AED6-2B08429125CA}" type="presParOf" srcId="{95C306CF-2ED0-409E-B8EB-E7A26189DC5B}" destId="{E3DA456B-3A72-4738-A6B9-0460438EE42A}" srcOrd="0" destOrd="0" presId="urn:microsoft.com/office/officeart/2008/layout/VerticalCurvedList"/>
    <dgm:cxn modelId="{6299728B-7E9B-411D-8B7E-0F6DE74FF6F0}" type="presParOf" srcId="{604C06AC-C185-4FD1-A6DF-F2937B80C358}" destId="{24A53F37-8DD1-4A82-88CE-AED1AD50FE53}" srcOrd="3" destOrd="0" presId="urn:microsoft.com/office/officeart/2008/layout/VerticalCurvedList"/>
    <dgm:cxn modelId="{9F3958B9-1CD0-4119-971B-4709E3A97A41}" type="presParOf" srcId="{604C06AC-C185-4FD1-A6DF-F2937B80C358}" destId="{0039A81A-858A-4BE8-8D8A-EC31371F3A2A}" srcOrd="4" destOrd="0" presId="urn:microsoft.com/office/officeart/2008/layout/VerticalCurvedList"/>
    <dgm:cxn modelId="{1EEB3AF6-A982-4C2A-B101-107B20453493}" type="presParOf" srcId="{0039A81A-858A-4BE8-8D8A-EC31371F3A2A}" destId="{3495C417-3899-491B-8117-BB4B7BA5E21B}" srcOrd="0" destOrd="0" presId="urn:microsoft.com/office/officeart/2008/layout/VerticalCurvedList"/>
    <dgm:cxn modelId="{E4F7EC4D-644D-42B4-BDB9-496F6C457ED3}" type="presParOf" srcId="{604C06AC-C185-4FD1-A6DF-F2937B80C358}" destId="{3CF070FC-D066-4D8F-974F-774C3564D148}" srcOrd="5" destOrd="0" presId="urn:microsoft.com/office/officeart/2008/layout/VerticalCurvedList"/>
    <dgm:cxn modelId="{D7D865B8-993E-40A8-B557-B86031141656}" type="presParOf" srcId="{604C06AC-C185-4FD1-A6DF-F2937B80C358}" destId="{ED1BF8A4-2A14-490C-80D8-90FB4D17264F}" srcOrd="6" destOrd="0" presId="urn:microsoft.com/office/officeart/2008/layout/VerticalCurvedList"/>
    <dgm:cxn modelId="{27BD4255-BFC3-43BB-A1DE-95F50226C384}" type="presParOf" srcId="{ED1BF8A4-2A14-490C-80D8-90FB4D17264F}" destId="{6FB32B25-3333-4EDF-9CA1-7C81A4D56E6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132777-B920-40EA-A5E0-F613276CD6A9}"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A893FD66-157C-4988-B77D-C2130C98DED1}">
      <dgm:prSet phldrT="[Text]"/>
      <dgm:spPr/>
      <dgm:t>
        <a:bodyPr/>
        <a:lstStyle/>
        <a:p>
          <a:r>
            <a:rPr lang="en-US" dirty="0"/>
            <a:t>Inventory of provider programs within a CoC that provide beds and units dedicated to serve people experiencing homelessness</a:t>
          </a:r>
        </a:p>
      </dgm:t>
    </dgm:pt>
    <dgm:pt modelId="{ABEF671F-BA4C-4335-9AD4-D8ADFA39EC82}" type="parTrans" cxnId="{0F4E1C17-D7D2-475E-81FC-68A2DC78B7B2}">
      <dgm:prSet/>
      <dgm:spPr/>
      <dgm:t>
        <a:bodyPr/>
        <a:lstStyle/>
        <a:p>
          <a:endParaRPr lang="en-US"/>
        </a:p>
      </dgm:t>
    </dgm:pt>
    <dgm:pt modelId="{08544826-BF73-4D73-A238-AEE0136A3C1E}" type="sibTrans" cxnId="{0F4E1C17-D7D2-475E-81FC-68A2DC78B7B2}">
      <dgm:prSet/>
      <dgm:spPr/>
      <dgm:t>
        <a:bodyPr/>
        <a:lstStyle/>
        <a:p>
          <a:endParaRPr lang="en-US"/>
        </a:p>
      </dgm:t>
    </dgm:pt>
    <dgm:pt modelId="{AD3C8AC1-55D6-45D1-A96E-44B689C95B34}">
      <dgm:prSet phldrT="[Text]"/>
      <dgm:spPr/>
      <dgm:t>
        <a:bodyPr/>
        <a:lstStyle/>
        <a:p>
          <a:r>
            <a:rPr lang="en-US" dirty="0"/>
            <a:t>HIC inventory is for the same night as the PIT Count: January 24, 2024</a:t>
          </a:r>
        </a:p>
      </dgm:t>
    </dgm:pt>
    <dgm:pt modelId="{450DC9C7-C4E3-4796-AB14-65C1A3F7CC0E}" type="parTrans" cxnId="{8DBD4F87-71EB-4ADB-8200-45DCECDD7AC5}">
      <dgm:prSet/>
      <dgm:spPr/>
      <dgm:t>
        <a:bodyPr/>
        <a:lstStyle/>
        <a:p>
          <a:endParaRPr lang="en-US"/>
        </a:p>
      </dgm:t>
    </dgm:pt>
    <dgm:pt modelId="{CFDB3863-4165-4A12-A659-522C30C1A200}" type="sibTrans" cxnId="{8DBD4F87-71EB-4ADB-8200-45DCECDD7AC5}">
      <dgm:prSet/>
      <dgm:spPr/>
      <dgm:t>
        <a:bodyPr/>
        <a:lstStyle/>
        <a:p>
          <a:endParaRPr lang="en-US"/>
        </a:p>
      </dgm:t>
    </dgm:pt>
    <dgm:pt modelId="{70282B74-6543-4D5B-B845-ECF9F3B5240B}">
      <dgm:prSet phldrT="[Text]"/>
      <dgm:spPr/>
      <dgm:t>
        <a:bodyPr/>
        <a:lstStyle/>
        <a:p>
          <a:r>
            <a:rPr lang="en-US" dirty="0"/>
            <a:t>Includes all housing projects (regardless of funding source) where: </a:t>
          </a:r>
        </a:p>
      </dgm:t>
    </dgm:pt>
    <dgm:pt modelId="{BF39545D-6383-4DC3-9218-AF3ABB68AAD2}" type="sibTrans" cxnId="{1D3AF1A2-B136-44A8-89C4-6687B8DCD32A}">
      <dgm:prSet/>
      <dgm:spPr/>
      <dgm:t>
        <a:bodyPr/>
        <a:lstStyle/>
        <a:p>
          <a:endParaRPr lang="en-US"/>
        </a:p>
      </dgm:t>
    </dgm:pt>
    <dgm:pt modelId="{60338CD7-CFBC-4495-911D-F8FCE594B22E}" type="parTrans" cxnId="{1D3AF1A2-B136-44A8-89C4-6687B8DCD32A}">
      <dgm:prSet/>
      <dgm:spPr/>
      <dgm:t>
        <a:bodyPr/>
        <a:lstStyle/>
        <a:p>
          <a:endParaRPr lang="en-US"/>
        </a:p>
      </dgm:t>
    </dgm:pt>
    <dgm:pt modelId="{10ABC4F7-5B2B-403F-B457-22B3081ABDBF}">
      <dgm:prSet phldrT="[Text]"/>
      <dgm:spPr/>
      <dgm:t>
        <a:bodyPr/>
        <a:lstStyle/>
        <a:p>
          <a:pPr>
            <a:buFont typeface="+mj-lt"/>
            <a:buAutoNum type="arabicPeriod"/>
          </a:pPr>
          <a:r>
            <a:rPr lang="en-US" dirty="0"/>
            <a:t>The primary intent of the project is to serve homeless persons</a:t>
          </a:r>
        </a:p>
      </dgm:t>
    </dgm:pt>
    <dgm:pt modelId="{00B8467B-0D18-499B-A9B2-92A10974A555}" type="parTrans" cxnId="{FCA80C86-72C0-48EF-835E-17355B3DB880}">
      <dgm:prSet/>
      <dgm:spPr/>
      <dgm:t>
        <a:bodyPr/>
        <a:lstStyle/>
        <a:p>
          <a:endParaRPr lang="en-US"/>
        </a:p>
      </dgm:t>
    </dgm:pt>
    <dgm:pt modelId="{8722F57C-EBEA-42BF-886C-43E91F1D684A}" type="sibTrans" cxnId="{FCA80C86-72C0-48EF-835E-17355B3DB880}">
      <dgm:prSet/>
      <dgm:spPr/>
      <dgm:t>
        <a:bodyPr/>
        <a:lstStyle/>
        <a:p>
          <a:endParaRPr lang="en-US"/>
        </a:p>
      </dgm:t>
    </dgm:pt>
    <dgm:pt modelId="{3C72A8C5-563B-4937-AA2D-6E6713373CBE}">
      <dgm:prSet phldrT="[Text]"/>
      <dgm:spPr/>
      <dgm:t>
        <a:bodyPr/>
        <a:lstStyle/>
        <a:p>
          <a:pPr>
            <a:buFont typeface="+mj-lt"/>
            <a:buAutoNum type="arabicPeriod"/>
          </a:pPr>
          <a:r>
            <a:rPr lang="en-US" dirty="0"/>
            <a:t>The project verifies homeless status as part of its eligibility determination</a:t>
          </a:r>
        </a:p>
      </dgm:t>
    </dgm:pt>
    <dgm:pt modelId="{E0DB05F7-65E7-41A3-A9A0-1A64D253D90D}" type="parTrans" cxnId="{7A047771-B6AD-4A2B-AE5D-53FA4562470B}">
      <dgm:prSet/>
      <dgm:spPr/>
      <dgm:t>
        <a:bodyPr/>
        <a:lstStyle/>
        <a:p>
          <a:endParaRPr lang="en-US"/>
        </a:p>
      </dgm:t>
    </dgm:pt>
    <dgm:pt modelId="{9277D6EF-2E78-4360-8F8D-47828433DFD5}" type="sibTrans" cxnId="{7A047771-B6AD-4A2B-AE5D-53FA4562470B}">
      <dgm:prSet/>
      <dgm:spPr/>
      <dgm:t>
        <a:bodyPr/>
        <a:lstStyle/>
        <a:p>
          <a:endParaRPr lang="en-US"/>
        </a:p>
      </dgm:t>
    </dgm:pt>
    <dgm:pt modelId="{B8FC848F-E30D-42AC-80DD-2FF7FE3C49A0}">
      <dgm:prSet phldrT="[Text]"/>
      <dgm:spPr/>
      <dgm:t>
        <a:bodyPr/>
        <a:lstStyle/>
        <a:p>
          <a:pPr>
            <a:buFont typeface="+mj-lt"/>
            <a:buAutoNum type="arabicPeriod"/>
          </a:pPr>
          <a:r>
            <a:rPr lang="en-US" dirty="0"/>
            <a:t>The actual project clients are predominantly homeless (or, for permanent housing, were homeless at entry) </a:t>
          </a:r>
        </a:p>
      </dgm:t>
    </dgm:pt>
    <dgm:pt modelId="{D773D216-0163-4ACF-9202-F1A55E64A0D6}" type="parTrans" cxnId="{B7479191-6112-4FC6-8AC6-1477095C7E4B}">
      <dgm:prSet/>
      <dgm:spPr/>
      <dgm:t>
        <a:bodyPr/>
        <a:lstStyle/>
        <a:p>
          <a:endParaRPr lang="en-US"/>
        </a:p>
      </dgm:t>
    </dgm:pt>
    <dgm:pt modelId="{7BD98AA4-6410-453F-95EA-04B61CE80373}" type="sibTrans" cxnId="{B7479191-6112-4FC6-8AC6-1477095C7E4B}">
      <dgm:prSet/>
      <dgm:spPr/>
      <dgm:t>
        <a:bodyPr/>
        <a:lstStyle/>
        <a:p>
          <a:endParaRPr lang="en-US"/>
        </a:p>
      </dgm:t>
    </dgm:pt>
    <dgm:pt modelId="{16A71003-347F-46FA-90EA-22634A425AA0}" type="pres">
      <dgm:prSet presAssocID="{DB132777-B920-40EA-A5E0-F613276CD6A9}" presName="linear" presStyleCnt="0">
        <dgm:presLayoutVars>
          <dgm:animLvl val="lvl"/>
          <dgm:resizeHandles val="exact"/>
        </dgm:presLayoutVars>
      </dgm:prSet>
      <dgm:spPr/>
    </dgm:pt>
    <dgm:pt modelId="{8BFB8866-A60A-490E-BC4D-73ED43835EC9}" type="pres">
      <dgm:prSet presAssocID="{A893FD66-157C-4988-B77D-C2130C98DED1}" presName="parentText" presStyleLbl="node1" presStyleIdx="0" presStyleCnt="3">
        <dgm:presLayoutVars>
          <dgm:chMax val="0"/>
          <dgm:bulletEnabled val="1"/>
        </dgm:presLayoutVars>
      </dgm:prSet>
      <dgm:spPr/>
    </dgm:pt>
    <dgm:pt modelId="{B608593E-C12C-4829-9497-55724912FAD0}" type="pres">
      <dgm:prSet presAssocID="{08544826-BF73-4D73-A238-AEE0136A3C1E}" presName="spacer" presStyleCnt="0"/>
      <dgm:spPr/>
    </dgm:pt>
    <dgm:pt modelId="{A37D1C6F-C491-4CF4-B823-7AF5C729735A}" type="pres">
      <dgm:prSet presAssocID="{AD3C8AC1-55D6-45D1-A96E-44B689C95B34}" presName="parentText" presStyleLbl="node1" presStyleIdx="1" presStyleCnt="3" custLinFactNeighborX="-1738" custLinFactNeighborY="7380">
        <dgm:presLayoutVars>
          <dgm:chMax val="0"/>
          <dgm:bulletEnabled val="1"/>
        </dgm:presLayoutVars>
      </dgm:prSet>
      <dgm:spPr/>
    </dgm:pt>
    <dgm:pt modelId="{B29C57BD-FF13-47DB-BABB-A357F1897894}" type="pres">
      <dgm:prSet presAssocID="{CFDB3863-4165-4A12-A659-522C30C1A200}" presName="spacer" presStyleCnt="0"/>
      <dgm:spPr/>
    </dgm:pt>
    <dgm:pt modelId="{B55FEE1B-79F8-4B41-8FCA-1E40B35AF4E9}" type="pres">
      <dgm:prSet presAssocID="{70282B74-6543-4D5B-B845-ECF9F3B5240B}" presName="parentText" presStyleLbl="node1" presStyleIdx="2" presStyleCnt="3">
        <dgm:presLayoutVars>
          <dgm:chMax val="0"/>
          <dgm:bulletEnabled val="1"/>
        </dgm:presLayoutVars>
      </dgm:prSet>
      <dgm:spPr/>
    </dgm:pt>
    <dgm:pt modelId="{3E401B70-87CB-4C0B-A103-83BA22182048}" type="pres">
      <dgm:prSet presAssocID="{70282B74-6543-4D5B-B845-ECF9F3B5240B}" presName="childText" presStyleLbl="revTx" presStyleIdx="0" presStyleCnt="1">
        <dgm:presLayoutVars>
          <dgm:bulletEnabled val="1"/>
        </dgm:presLayoutVars>
      </dgm:prSet>
      <dgm:spPr/>
    </dgm:pt>
  </dgm:ptLst>
  <dgm:cxnLst>
    <dgm:cxn modelId="{7D078F01-4959-472F-B69D-218FDB4E538D}" type="presOf" srcId="{A893FD66-157C-4988-B77D-C2130C98DED1}" destId="{8BFB8866-A60A-490E-BC4D-73ED43835EC9}" srcOrd="0" destOrd="0" presId="urn:microsoft.com/office/officeart/2005/8/layout/vList2"/>
    <dgm:cxn modelId="{0F4E1C17-D7D2-475E-81FC-68A2DC78B7B2}" srcId="{DB132777-B920-40EA-A5E0-F613276CD6A9}" destId="{A893FD66-157C-4988-B77D-C2130C98DED1}" srcOrd="0" destOrd="0" parTransId="{ABEF671F-BA4C-4335-9AD4-D8ADFA39EC82}" sibTransId="{08544826-BF73-4D73-A238-AEE0136A3C1E}"/>
    <dgm:cxn modelId="{DC1FA65C-3BB8-4E96-B340-901DC23A3DEF}" type="presOf" srcId="{B8FC848F-E30D-42AC-80DD-2FF7FE3C49A0}" destId="{3E401B70-87CB-4C0B-A103-83BA22182048}" srcOrd="0" destOrd="2" presId="urn:microsoft.com/office/officeart/2005/8/layout/vList2"/>
    <dgm:cxn modelId="{D24D084B-1474-478A-AF95-AC5B3CD525F7}" type="presOf" srcId="{70282B74-6543-4D5B-B845-ECF9F3B5240B}" destId="{B55FEE1B-79F8-4B41-8FCA-1E40B35AF4E9}" srcOrd="0" destOrd="0" presId="urn:microsoft.com/office/officeart/2005/8/layout/vList2"/>
    <dgm:cxn modelId="{7A047771-B6AD-4A2B-AE5D-53FA4562470B}" srcId="{70282B74-6543-4D5B-B845-ECF9F3B5240B}" destId="{3C72A8C5-563B-4937-AA2D-6E6713373CBE}" srcOrd="1" destOrd="0" parTransId="{E0DB05F7-65E7-41A3-A9A0-1A64D253D90D}" sibTransId="{9277D6EF-2E78-4360-8F8D-47828433DFD5}"/>
    <dgm:cxn modelId="{FCA80C86-72C0-48EF-835E-17355B3DB880}" srcId="{70282B74-6543-4D5B-B845-ECF9F3B5240B}" destId="{10ABC4F7-5B2B-403F-B457-22B3081ABDBF}" srcOrd="0" destOrd="0" parTransId="{00B8467B-0D18-499B-A9B2-92A10974A555}" sibTransId="{8722F57C-EBEA-42BF-886C-43E91F1D684A}"/>
    <dgm:cxn modelId="{37D01487-CCF7-43A2-A6CA-675E56288C8D}" type="presOf" srcId="{AD3C8AC1-55D6-45D1-A96E-44B689C95B34}" destId="{A37D1C6F-C491-4CF4-B823-7AF5C729735A}" srcOrd="0" destOrd="0" presId="urn:microsoft.com/office/officeart/2005/8/layout/vList2"/>
    <dgm:cxn modelId="{8DBD4F87-71EB-4ADB-8200-45DCECDD7AC5}" srcId="{DB132777-B920-40EA-A5E0-F613276CD6A9}" destId="{AD3C8AC1-55D6-45D1-A96E-44B689C95B34}" srcOrd="1" destOrd="0" parTransId="{450DC9C7-C4E3-4796-AB14-65C1A3F7CC0E}" sibTransId="{CFDB3863-4165-4A12-A659-522C30C1A200}"/>
    <dgm:cxn modelId="{B7479191-6112-4FC6-8AC6-1477095C7E4B}" srcId="{70282B74-6543-4D5B-B845-ECF9F3B5240B}" destId="{B8FC848F-E30D-42AC-80DD-2FF7FE3C49A0}" srcOrd="2" destOrd="0" parTransId="{D773D216-0163-4ACF-9202-F1A55E64A0D6}" sibTransId="{7BD98AA4-6410-453F-95EA-04B61CE80373}"/>
    <dgm:cxn modelId="{1D3AF1A2-B136-44A8-89C4-6687B8DCD32A}" srcId="{DB132777-B920-40EA-A5E0-F613276CD6A9}" destId="{70282B74-6543-4D5B-B845-ECF9F3B5240B}" srcOrd="2" destOrd="0" parTransId="{60338CD7-CFBC-4495-911D-F8FCE594B22E}" sibTransId="{BF39545D-6383-4DC3-9218-AF3ABB68AAD2}"/>
    <dgm:cxn modelId="{C96959BB-4876-4731-8EEC-1D271FA4092E}" type="presOf" srcId="{DB132777-B920-40EA-A5E0-F613276CD6A9}" destId="{16A71003-347F-46FA-90EA-22634A425AA0}" srcOrd="0" destOrd="0" presId="urn:microsoft.com/office/officeart/2005/8/layout/vList2"/>
    <dgm:cxn modelId="{43D30BD3-28F2-458E-9802-066F31FAAFA8}" type="presOf" srcId="{10ABC4F7-5B2B-403F-B457-22B3081ABDBF}" destId="{3E401B70-87CB-4C0B-A103-83BA22182048}" srcOrd="0" destOrd="0" presId="urn:microsoft.com/office/officeart/2005/8/layout/vList2"/>
    <dgm:cxn modelId="{B2EB41F1-0679-43BC-A808-B04BE735BB5D}" type="presOf" srcId="{3C72A8C5-563B-4937-AA2D-6E6713373CBE}" destId="{3E401B70-87CB-4C0B-A103-83BA22182048}" srcOrd="0" destOrd="1" presId="urn:microsoft.com/office/officeart/2005/8/layout/vList2"/>
    <dgm:cxn modelId="{70E66263-FD1E-45AD-9595-460F6B94123D}" type="presParOf" srcId="{16A71003-347F-46FA-90EA-22634A425AA0}" destId="{8BFB8866-A60A-490E-BC4D-73ED43835EC9}" srcOrd="0" destOrd="0" presId="urn:microsoft.com/office/officeart/2005/8/layout/vList2"/>
    <dgm:cxn modelId="{CC7AEBF1-7E03-41B9-A14B-F3DECC447011}" type="presParOf" srcId="{16A71003-347F-46FA-90EA-22634A425AA0}" destId="{B608593E-C12C-4829-9497-55724912FAD0}" srcOrd="1" destOrd="0" presId="urn:microsoft.com/office/officeart/2005/8/layout/vList2"/>
    <dgm:cxn modelId="{094242AC-1FE8-4593-AA2A-F7FC1DA8B104}" type="presParOf" srcId="{16A71003-347F-46FA-90EA-22634A425AA0}" destId="{A37D1C6F-C491-4CF4-B823-7AF5C729735A}" srcOrd="2" destOrd="0" presId="urn:microsoft.com/office/officeart/2005/8/layout/vList2"/>
    <dgm:cxn modelId="{E88F1BAD-2E20-4E9F-8616-E1F796E8B1DC}" type="presParOf" srcId="{16A71003-347F-46FA-90EA-22634A425AA0}" destId="{B29C57BD-FF13-47DB-BABB-A357F1897894}" srcOrd="3" destOrd="0" presId="urn:microsoft.com/office/officeart/2005/8/layout/vList2"/>
    <dgm:cxn modelId="{40964318-1D3C-461A-B855-25EB52F27DEA}" type="presParOf" srcId="{16A71003-347F-46FA-90EA-22634A425AA0}" destId="{B55FEE1B-79F8-4B41-8FCA-1E40B35AF4E9}" srcOrd="4" destOrd="0" presId="urn:microsoft.com/office/officeart/2005/8/layout/vList2"/>
    <dgm:cxn modelId="{0100FC7A-E7D5-4E30-9679-87E47A420F11}" type="presParOf" srcId="{16A71003-347F-46FA-90EA-22634A425AA0}" destId="{3E401B70-87CB-4C0B-A103-83BA2218204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A21CF0-3AB6-4E03-A6DA-FFEF6A827606}"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02C9EC7F-82A8-493F-A6C4-4A2D1CBD6262}">
      <dgm:prSet/>
      <dgm:spPr/>
      <dgm:t>
        <a:bodyPr/>
        <a:lstStyle/>
        <a:p>
          <a:r>
            <a:rPr lang="en-US" b="1" dirty="0"/>
            <a:t>Review the 2023 Housing Inventory for your community &lt;LINK&gt;</a:t>
          </a:r>
          <a:endParaRPr lang="en-US" dirty="0"/>
        </a:p>
      </dgm:t>
    </dgm:pt>
    <dgm:pt modelId="{1AFA076B-8AF0-4D38-BF72-B15D32F60B2A}" type="parTrans" cxnId="{2AB5E54D-2095-45E6-9EA9-D0821E16CBFB}">
      <dgm:prSet/>
      <dgm:spPr/>
      <dgm:t>
        <a:bodyPr/>
        <a:lstStyle/>
        <a:p>
          <a:endParaRPr lang="en-US"/>
        </a:p>
      </dgm:t>
    </dgm:pt>
    <dgm:pt modelId="{5DCDD55D-1F0C-4730-817B-867C16152E44}" type="sibTrans" cxnId="{2AB5E54D-2095-45E6-9EA9-D0821E16CBFB}">
      <dgm:prSet phldrT="1" phldr="0"/>
      <dgm:spPr/>
      <dgm:t>
        <a:bodyPr/>
        <a:lstStyle/>
        <a:p>
          <a:r>
            <a:rPr lang="en-US"/>
            <a:t>1</a:t>
          </a:r>
        </a:p>
      </dgm:t>
    </dgm:pt>
    <dgm:pt modelId="{1DF2358B-76BD-4818-9A0E-439035F672FA}">
      <dgm:prSet/>
      <dgm:spPr/>
      <dgm:t>
        <a:bodyPr/>
        <a:lstStyle/>
        <a:p>
          <a:r>
            <a:rPr lang="en-US" b="1"/>
            <a:t>Connect the CoC with programs that weren’t included last year</a:t>
          </a:r>
          <a:endParaRPr lang="en-US"/>
        </a:p>
      </dgm:t>
    </dgm:pt>
    <dgm:pt modelId="{9ABBED24-4938-4599-AAB8-0F9A4732254D}" type="parTrans" cxnId="{53C18267-704B-495D-9D2B-3F47E259BEB6}">
      <dgm:prSet/>
      <dgm:spPr/>
      <dgm:t>
        <a:bodyPr/>
        <a:lstStyle/>
        <a:p>
          <a:endParaRPr lang="en-US"/>
        </a:p>
      </dgm:t>
    </dgm:pt>
    <dgm:pt modelId="{AE49F676-2682-4D9B-9244-FFD4A491E46F}" type="sibTrans" cxnId="{53C18267-704B-495D-9D2B-3F47E259BEB6}">
      <dgm:prSet phldrT="2" phldr="0"/>
      <dgm:spPr/>
      <dgm:t>
        <a:bodyPr/>
        <a:lstStyle/>
        <a:p>
          <a:r>
            <a:rPr lang="en-US"/>
            <a:t>2</a:t>
          </a:r>
        </a:p>
      </dgm:t>
    </dgm:pt>
    <dgm:pt modelId="{52CC7643-E8AE-4FDC-8965-A4504B2711BD}">
      <dgm:prSet/>
      <dgm:spPr/>
      <dgm:t>
        <a:bodyPr/>
        <a:lstStyle/>
        <a:p>
          <a:r>
            <a:rPr lang="en-US"/>
            <a:t>New shelters</a:t>
          </a:r>
        </a:p>
      </dgm:t>
    </dgm:pt>
    <dgm:pt modelId="{03255B71-9CD7-4C9F-8BBF-E53DC992C176}" type="parTrans" cxnId="{99968014-384F-4CF7-9456-A463616D4398}">
      <dgm:prSet/>
      <dgm:spPr/>
      <dgm:t>
        <a:bodyPr/>
        <a:lstStyle/>
        <a:p>
          <a:endParaRPr lang="en-US"/>
        </a:p>
      </dgm:t>
    </dgm:pt>
    <dgm:pt modelId="{000159D9-3860-4CE6-8331-E8A802F9DF6C}" type="sibTrans" cxnId="{99968014-384F-4CF7-9456-A463616D4398}">
      <dgm:prSet/>
      <dgm:spPr/>
      <dgm:t>
        <a:bodyPr/>
        <a:lstStyle/>
        <a:p>
          <a:endParaRPr lang="en-US"/>
        </a:p>
      </dgm:t>
    </dgm:pt>
    <dgm:pt modelId="{4497C7C3-FF99-4FD8-B216-1FC35D87FE7C}">
      <dgm:prSet/>
      <dgm:spPr/>
      <dgm:t>
        <a:bodyPr/>
        <a:lstStyle/>
        <a:p>
          <a:r>
            <a:rPr lang="en-US"/>
            <a:t>COVID-specific shelter/housing </a:t>
          </a:r>
        </a:p>
      </dgm:t>
    </dgm:pt>
    <dgm:pt modelId="{7EBC7BAA-8E19-4C6D-994A-5D3FCDD6A761}" type="parTrans" cxnId="{5C964671-A4D8-4CF4-BEEF-486C78AB5FC9}">
      <dgm:prSet/>
      <dgm:spPr/>
      <dgm:t>
        <a:bodyPr/>
        <a:lstStyle/>
        <a:p>
          <a:endParaRPr lang="en-US"/>
        </a:p>
      </dgm:t>
    </dgm:pt>
    <dgm:pt modelId="{0C112F59-211A-4F2E-8F4E-8FDA7AF7C809}" type="sibTrans" cxnId="{5C964671-A4D8-4CF4-BEEF-486C78AB5FC9}">
      <dgm:prSet/>
      <dgm:spPr/>
      <dgm:t>
        <a:bodyPr/>
        <a:lstStyle/>
        <a:p>
          <a:endParaRPr lang="en-US"/>
        </a:p>
      </dgm:t>
    </dgm:pt>
    <dgm:pt modelId="{6E57F77E-B707-4DEC-AB4F-D1FDEA5A77C8}">
      <dgm:prSet/>
      <dgm:spPr/>
      <dgm:t>
        <a:bodyPr/>
        <a:lstStyle/>
        <a:p>
          <a:r>
            <a:rPr lang="en-US"/>
            <a:t>Other privately-funded programs that meet the criteria in the earlier slides </a:t>
          </a:r>
        </a:p>
      </dgm:t>
    </dgm:pt>
    <dgm:pt modelId="{153D47B8-4856-4E18-A786-6815AFB4F38E}" type="parTrans" cxnId="{54D43B49-6909-472C-9A8E-19BA130AE666}">
      <dgm:prSet/>
      <dgm:spPr/>
      <dgm:t>
        <a:bodyPr/>
        <a:lstStyle/>
        <a:p>
          <a:endParaRPr lang="en-US"/>
        </a:p>
      </dgm:t>
    </dgm:pt>
    <dgm:pt modelId="{E690FDEE-4A3E-4529-95E2-05D00CA8F04B}" type="sibTrans" cxnId="{54D43B49-6909-472C-9A8E-19BA130AE666}">
      <dgm:prSet/>
      <dgm:spPr/>
      <dgm:t>
        <a:bodyPr/>
        <a:lstStyle/>
        <a:p>
          <a:endParaRPr lang="en-US"/>
        </a:p>
      </dgm:t>
    </dgm:pt>
    <dgm:pt modelId="{E2CF917D-24C1-4245-9164-B245E3FD3C08}">
      <dgm:prSet/>
      <dgm:spPr/>
      <dgm:t>
        <a:bodyPr/>
        <a:lstStyle/>
        <a:p>
          <a:r>
            <a:rPr lang="en-US" b="1" dirty="0"/>
            <a:t>Send updates and questions to Jennifer by January 12</a:t>
          </a:r>
          <a:endParaRPr lang="en-US" dirty="0"/>
        </a:p>
      </dgm:t>
    </dgm:pt>
    <dgm:pt modelId="{3FB14624-CAB9-46A0-94D2-F2DDCE889117}" type="parTrans" cxnId="{33AFE532-2489-45FB-BE8C-44B0568C1DB3}">
      <dgm:prSet/>
      <dgm:spPr/>
      <dgm:t>
        <a:bodyPr/>
        <a:lstStyle/>
        <a:p>
          <a:endParaRPr lang="en-US"/>
        </a:p>
      </dgm:t>
    </dgm:pt>
    <dgm:pt modelId="{44332886-96C0-4A6C-B6D9-94BE2ED46362}" type="sibTrans" cxnId="{33AFE532-2489-45FB-BE8C-44B0568C1DB3}">
      <dgm:prSet phldrT="3" phldr="0"/>
      <dgm:spPr/>
      <dgm:t>
        <a:bodyPr/>
        <a:lstStyle/>
        <a:p>
          <a:r>
            <a:rPr lang="en-US"/>
            <a:t>3</a:t>
          </a:r>
        </a:p>
      </dgm:t>
    </dgm:pt>
    <dgm:pt modelId="{7CB4BBD6-EC86-4BEC-851B-4B6328C31542}">
      <dgm:prSet/>
      <dgm:spPr/>
      <dgm:t>
        <a:bodyPr/>
        <a:lstStyle/>
        <a:p>
          <a:r>
            <a:rPr lang="en-US" b="0" dirty="0"/>
            <a:t>Add to Online Inventory &lt;LINK&gt;</a:t>
          </a:r>
          <a:endParaRPr lang="en-US" dirty="0"/>
        </a:p>
      </dgm:t>
    </dgm:pt>
    <dgm:pt modelId="{B19C246F-DACB-4005-9AE6-F01B2277E225}" type="parTrans" cxnId="{D933E820-2026-4B83-9EF5-8A49931047FB}">
      <dgm:prSet/>
      <dgm:spPr/>
      <dgm:t>
        <a:bodyPr/>
        <a:lstStyle/>
        <a:p>
          <a:endParaRPr lang="en-US"/>
        </a:p>
      </dgm:t>
    </dgm:pt>
    <dgm:pt modelId="{6F792E76-C136-46F2-A4AF-F257FCBFC432}" type="sibTrans" cxnId="{D933E820-2026-4B83-9EF5-8A49931047FB}">
      <dgm:prSet phldrT="4" phldr="0"/>
      <dgm:spPr/>
      <dgm:t>
        <a:bodyPr/>
        <a:lstStyle/>
        <a:p>
          <a:endParaRPr lang="en-US"/>
        </a:p>
      </dgm:t>
    </dgm:pt>
    <dgm:pt modelId="{51CFEA3E-C9B4-4E5E-9FFF-205D1478C518}">
      <dgm:prSet/>
      <dgm:spPr/>
      <dgm:t>
        <a:bodyPr/>
        <a:lstStyle/>
        <a:p>
          <a:r>
            <a:rPr lang="en-US" b="0" dirty="0"/>
            <a:t>Send by email</a:t>
          </a:r>
        </a:p>
        <a:p>
          <a:endParaRPr lang="en-US" dirty="0"/>
        </a:p>
      </dgm:t>
    </dgm:pt>
    <dgm:pt modelId="{06DA16E0-CCD4-4FCC-B86A-A703E98CB261}" type="parTrans" cxnId="{78059559-099B-483F-B75D-20193B1B6D69}">
      <dgm:prSet/>
      <dgm:spPr/>
      <dgm:t>
        <a:bodyPr/>
        <a:lstStyle/>
        <a:p>
          <a:endParaRPr lang="en-US"/>
        </a:p>
      </dgm:t>
    </dgm:pt>
    <dgm:pt modelId="{2D98E700-9CB9-4095-856E-20B0A7FE91ED}" type="sibTrans" cxnId="{78059559-099B-483F-B75D-20193B1B6D69}">
      <dgm:prSet/>
      <dgm:spPr/>
      <dgm:t>
        <a:bodyPr/>
        <a:lstStyle/>
        <a:p>
          <a:endParaRPr lang="en-US"/>
        </a:p>
      </dgm:t>
    </dgm:pt>
    <dgm:pt modelId="{F71F3782-7833-4B41-AD5E-4C013DE3C13D}" type="pres">
      <dgm:prSet presAssocID="{30A21CF0-3AB6-4E03-A6DA-FFEF6A827606}" presName="Name0" presStyleCnt="0">
        <dgm:presLayoutVars>
          <dgm:animLvl val="lvl"/>
          <dgm:resizeHandles val="exact"/>
        </dgm:presLayoutVars>
      </dgm:prSet>
      <dgm:spPr/>
    </dgm:pt>
    <dgm:pt modelId="{59C58A0F-3F25-46F2-9F80-E82E601C75D4}" type="pres">
      <dgm:prSet presAssocID="{02C9EC7F-82A8-493F-A6C4-4A2D1CBD6262}" presName="compositeNode" presStyleCnt="0">
        <dgm:presLayoutVars>
          <dgm:bulletEnabled val="1"/>
        </dgm:presLayoutVars>
      </dgm:prSet>
      <dgm:spPr/>
    </dgm:pt>
    <dgm:pt modelId="{0C3B0EC6-7DDD-4563-A5E4-6586C708C126}" type="pres">
      <dgm:prSet presAssocID="{02C9EC7F-82A8-493F-A6C4-4A2D1CBD6262}" presName="bgRect" presStyleLbl="bgAccFollowNode1" presStyleIdx="0" presStyleCnt="3"/>
      <dgm:spPr/>
    </dgm:pt>
    <dgm:pt modelId="{9A9456A5-0FEB-4F24-A492-DDBD7A45898A}" type="pres">
      <dgm:prSet presAssocID="{5DCDD55D-1F0C-4730-817B-867C16152E44}" presName="sibTransNodeCircle" presStyleLbl="alignNode1" presStyleIdx="0" presStyleCnt="6">
        <dgm:presLayoutVars>
          <dgm:chMax val="0"/>
          <dgm:bulletEnabled/>
        </dgm:presLayoutVars>
      </dgm:prSet>
      <dgm:spPr/>
    </dgm:pt>
    <dgm:pt modelId="{4B47D1C4-3BEC-48F2-941A-DF529E075F81}" type="pres">
      <dgm:prSet presAssocID="{02C9EC7F-82A8-493F-A6C4-4A2D1CBD6262}" presName="bottomLine" presStyleLbl="alignNode1" presStyleIdx="1" presStyleCnt="6">
        <dgm:presLayoutVars/>
      </dgm:prSet>
      <dgm:spPr/>
    </dgm:pt>
    <dgm:pt modelId="{7C383B17-160A-41CD-BB1C-3EDE7D003F00}" type="pres">
      <dgm:prSet presAssocID="{02C9EC7F-82A8-493F-A6C4-4A2D1CBD6262}" presName="nodeText" presStyleLbl="bgAccFollowNode1" presStyleIdx="0" presStyleCnt="3">
        <dgm:presLayoutVars>
          <dgm:bulletEnabled val="1"/>
        </dgm:presLayoutVars>
      </dgm:prSet>
      <dgm:spPr/>
    </dgm:pt>
    <dgm:pt modelId="{D921FABE-9718-4275-9C41-7A0863155769}" type="pres">
      <dgm:prSet presAssocID="{5DCDD55D-1F0C-4730-817B-867C16152E44}" presName="sibTrans" presStyleCnt="0"/>
      <dgm:spPr/>
    </dgm:pt>
    <dgm:pt modelId="{6CD82C1A-B880-430E-BCD3-F2D9EE0C7C62}" type="pres">
      <dgm:prSet presAssocID="{1DF2358B-76BD-4818-9A0E-439035F672FA}" presName="compositeNode" presStyleCnt="0">
        <dgm:presLayoutVars>
          <dgm:bulletEnabled val="1"/>
        </dgm:presLayoutVars>
      </dgm:prSet>
      <dgm:spPr/>
    </dgm:pt>
    <dgm:pt modelId="{55CC68C3-636F-4831-9CF0-6085477ED4EB}" type="pres">
      <dgm:prSet presAssocID="{1DF2358B-76BD-4818-9A0E-439035F672FA}" presName="bgRect" presStyleLbl="bgAccFollowNode1" presStyleIdx="1" presStyleCnt="3"/>
      <dgm:spPr/>
    </dgm:pt>
    <dgm:pt modelId="{315744F5-6988-465D-9388-0050D31B0993}" type="pres">
      <dgm:prSet presAssocID="{AE49F676-2682-4D9B-9244-FFD4A491E46F}" presName="sibTransNodeCircle" presStyleLbl="alignNode1" presStyleIdx="2" presStyleCnt="6">
        <dgm:presLayoutVars>
          <dgm:chMax val="0"/>
          <dgm:bulletEnabled/>
        </dgm:presLayoutVars>
      </dgm:prSet>
      <dgm:spPr/>
    </dgm:pt>
    <dgm:pt modelId="{A3459889-A826-4D12-8664-F918E5369C30}" type="pres">
      <dgm:prSet presAssocID="{1DF2358B-76BD-4818-9A0E-439035F672FA}" presName="bottomLine" presStyleLbl="alignNode1" presStyleIdx="3" presStyleCnt="6">
        <dgm:presLayoutVars/>
      </dgm:prSet>
      <dgm:spPr/>
    </dgm:pt>
    <dgm:pt modelId="{4E54F3F4-4D86-443C-913B-53AE58B93708}" type="pres">
      <dgm:prSet presAssocID="{1DF2358B-76BD-4818-9A0E-439035F672FA}" presName="nodeText" presStyleLbl="bgAccFollowNode1" presStyleIdx="1" presStyleCnt="3">
        <dgm:presLayoutVars>
          <dgm:bulletEnabled val="1"/>
        </dgm:presLayoutVars>
      </dgm:prSet>
      <dgm:spPr/>
    </dgm:pt>
    <dgm:pt modelId="{6ED3F206-7E53-4728-BD19-FB3AA8E70892}" type="pres">
      <dgm:prSet presAssocID="{AE49F676-2682-4D9B-9244-FFD4A491E46F}" presName="sibTrans" presStyleCnt="0"/>
      <dgm:spPr/>
    </dgm:pt>
    <dgm:pt modelId="{F1BCE960-E8DA-449D-889F-7DADFA6A5927}" type="pres">
      <dgm:prSet presAssocID="{E2CF917D-24C1-4245-9164-B245E3FD3C08}" presName="compositeNode" presStyleCnt="0">
        <dgm:presLayoutVars>
          <dgm:bulletEnabled val="1"/>
        </dgm:presLayoutVars>
      </dgm:prSet>
      <dgm:spPr/>
    </dgm:pt>
    <dgm:pt modelId="{C0F74D28-66F6-449F-B664-0721761865F8}" type="pres">
      <dgm:prSet presAssocID="{E2CF917D-24C1-4245-9164-B245E3FD3C08}" presName="bgRect" presStyleLbl="bgAccFollowNode1" presStyleIdx="2" presStyleCnt="3"/>
      <dgm:spPr/>
    </dgm:pt>
    <dgm:pt modelId="{D5DB393E-8623-486A-8C4B-5EE9DF5ED10B}" type="pres">
      <dgm:prSet presAssocID="{44332886-96C0-4A6C-B6D9-94BE2ED46362}" presName="sibTransNodeCircle" presStyleLbl="alignNode1" presStyleIdx="4" presStyleCnt="6">
        <dgm:presLayoutVars>
          <dgm:chMax val="0"/>
          <dgm:bulletEnabled/>
        </dgm:presLayoutVars>
      </dgm:prSet>
      <dgm:spPr/>
    </dgm:pt>
    <dgm:pt modelId="{EC4BD4F6-6AB3-4BA2-8377-ED8A51A573B9}" type="pres">
      <dgm:prSet presAssocID="{E2CF917D-24C1-4245-9164-B245E3FD3C08}" presName="bottomLine" presStyleLbl="alignNode1" presStyleIdx="5" presStyleCnt="6">
        <dgm:presLayoutVars/>
      </dgm:prSet>
      <dgm:spPr/>
    </dgm:pt>
    <dgm:pt modelId="{A5C4914A-8910-4427-ACFA-72A4A03F08FF}" type="pres">
      <dgm:prSet presAssocID="{E2CF917D-24C1-4245-9164-B245E3FD3C08}" presName="nodeText" presStyleLbl="bgAccFollowNode1" presStyleIdx="2" presStyleCnt="3">
        <dgm:presLayoutVars>
          <dgm:bulletEnabled val="1"/>
        </dgm:presLayoutVars>
      </dgm:prSet>
      <dgm:spPr/>
    </dgm:pt>
  </dgm:ptLst>
  <dgm:cxnLst>
    <dgm:cxn modelId="{DD32CF02-9EFF-4754-A2F2-CC12BD528E2C}" type="presOf" srcId="{5DCDD55D-1F0C-4730-817B-867C16152E44}" destId="{9A9456A5-0FEB-4F24-A492-DDBD7A45898A}" srcOrd="0" destOrd="0" presId="urn:microsoft.com/office/officeart/2016/7/layout/BasicLinearProcessNumbered"/>
    <dgm:cxn modelId="{99968014-384F-4CF7-9456-A463616D4398}" srcId="{1DF2358B-76BD-4818-9A0E-439035F672FA}" destId="{52CC7643-E8AE-4FDC-8965-A4504B2711BD}" srcOrd="0" destOrd="0" parTransId="{03255B71-9CD7-4C9F-8BBF-E53DC992C176}" sibTransId="{000159D9-3860-4CE6-8331-E8A802F9DF6C}"/>
    <dgm:cxn modelId="{9B601D1A-405D-4C83-A93E-82521D7AC341}" type="presOf" srcId="{E2CF917D-24C1-4245-9164-B245E3FD3C08}" destId="{C0F74D28-66F6-449F-B664-0721761865F8}" srcOrd="0" destOrd="0" presId="urn:microsoft.com/office/officeart/2016/7/layout/BasicLinearProcessNumbered"/>
    <dgm:cxn modelId="{2CD3C81E-3664-49EF-A36B-B5F96FDEF2F5}" type="presOf" srcId="{1DF2358B-76BD-4818-9A0E-439035F672FA}" destId="{4E54F3F4-4D86-443C-913B-53AE58B93708}" srcOrd="1" destOrd="0" presId="urn:microsoft.com/office/officeart/2016/7/layout/BasicLinearProcessNumbered"/>
    <dgm:cxn modelId="{D933E820-2026-4B83-9EF5-8A49931047FB}" srcId="{E2CF917D-24C1-4245-9164-B245E3FD3C08}" destId="{7CB4BBD6-EC86-4BEC-851B-4B6328C31542}" srcOrd="0" destOrd="0" parTransId="{B19C246F-DACB-4005-9AE6-F01B2277E225}" sibTransId="{6F792E76-C136-46F2-A4AF-F257FCBFC432}"/>
    <dgm:cxn modelId="{33AFE532-2489-45FB-BE8C-44B0568C1DB3}" srcId="{30A21CF0-3AB6-4E03-A6DA-FFEF6A827606}" destId="{E2CF917D-24C1-4245-9164-B245E3FD3C08}" srcOrd="2" destOrd="0" parTransId="{3FB14624-CAB9-46A0-94D2-F2DDCE889117}" sibTransId="{44332886-96C0-4A6C-B6D9-94BE2ED46362}"/>
    <dgm:cxn modelId="{A7A5993A-8ADC-48FA-AA39-23DB5B21743D}" type="presOf" srcId="{02C9EC7F-82A8-493F-A6C4-4A2D1CBD6262}" destId="{7C383B17-160A-41CD-BB1C-3EDE7D003F00}" srcOrd="1" destOrd="0" presId="urn:microsoft.com/office/officeart/2016/7/layout/BasicLinearProcessNumbered"/>
    <dgm:cxn modelId="{53C18267-704B-495D-9D2B-3F47E259BEB6}" srcId="{30A21CF0-3AB6-4E03-A6DA-FFEF6A827606}" destId="{1DF2358B-76BD-4818-9A0E-439035F672FA}" srcOrd="1" destOrd="0" parTransId="{9ABBED24-4938-4599-AAB8-0F9A4732254D}" sibTransId="{AE49F676-2682-4D9B-9244-FFD4A491E46F}"/>
    <dgm:cxn modelId="{54D43B49-6909-472C-9A8E-19BA130AE666}" srcId="{1DF2358B-76BD-4818-9A0E-439035F672FA}" destId="{6E57F77E-B707-4DEC-AB4F-D1FDEA5A77C8}" srcOrd="2" destOrd="0" parTransId="{153D47B8-4856-4E18-A786-6815AFB4F38E}" sibTransId="{E690FDEE-4A3E-4529-95E2-05D00CA8F04B}"/>
    <dgm:cxn modelId="{2AB5E54D-2095-45E6-9EA9-D0821E16CBFB}" srcId="{30A21CF0-3AB6-4E03-A6DA-FFEF6A827606}" destId="{02C9EC7F-82A8-493F-A6C4-4A2D1CBD6262}" srcOrd="0" destOrd="0" parTransId="{1AFA076B-8AF0-4D38-BF72-B15D32F60B2A}" sibTransId="{5DCDD55D-1F0C-4730-817B-867C16152E44}"/>
    <dgm:cxn modelId="{5C964671-A4D8-4CF4-BEEF-486C78AB5FC9}" srcId="{1DF2358B-76BD-4818-9A0E-439035F672FA}" destId="{4497C7C3-FF99-4FD8-B216-1FC35D87FE7C}" srcOrd="1" destOrd="0" parTransId="{7EBC7BAA-8E19-4C6D-994A-5D3FCDD6A761}" sibTransId="{0C112F59-211A-4F2E-8F4E-8FDA7AF7C809}"/>
    <dgm:cxn modelId="{78059559-099B-483F-B75D-20193B1B6D69}" srcId="{E2CF917D-24C1-4245-9164-B245E3FD3C08}" destId="{51CFEA3E-C9B4-4E5E-9FFF-205D1478C518}" srcOrd="1" destOrd="0" parTransId="{06DA16E0-CCD4-4FCC-B86A-A703E98CB261}" sibTransId="{2D98E700-9CB9-4095-856E-20B0A7FE91ED}"/>
    <dgm:cxn modelId="{B607C65A-A4E1-46C9-B359-18B0CE82F1AB}" type="presOf" srcId="{6E57F77E-B707-4DEC-AB4F-D1FDEA5A77C8}" destId="{4E54F3F4-4D86-443C-913B-53AE58B93708}" srcOrd="0" destOrd="3" presId="urn:microsoft.com/office/officeart/2016/7/layout/BasicLinearProcessNumbered"/>
    <dgm:cxn modelId="{531D537B-675F-4A97-A54D-7CC77A076C1B}" type="presOf" srcId="{52CC7643-E8AE-4FDC-8965-A4504B2711BD}" destId="{4E54F3F4-4D86-443C-913B-53AE58B93708}" srcOrd="0" destOrd="1" presId="urn:microsoft.com/office/officeart/2016/7/layout/BasicLinearProcessNumbered"/>
    <dgm:cxn modelId="{61C9968D-986E-4A96-85A8-43EF78ED0E40}" type="presOf" srcId="{4497C7C3-FF99-4FD8-B216-1FC35D87FE7C}" destId="{4E54F3F4-4D86-443C-913B-53AE58B93708}" srcOrd="0" destOrd="2" presId="urn:microsoft.com/office/officeart/2016/7/layout/BasicLinearProcessNumbered"/>
    <dgm:cxn modelId="{9DC77B92-7B78-4377-AF47-28B055C0618F}" type="presOf" srcId="{44332886-96C0-4A6C-B6D9-94BE2ED46362}" destId="{D5DB393E-8623-486A-8C4B-5EE9DF5ED10B}" srcOrd="0" destOrd="0" presId="urn:microsoft.com/office/officeart/2016/7/layout/BasicLinearProcessNumbered"/>
    <dgm:cxn modelId="{565B3098-5021-488B-8044-9D700E0EB472}" type="presOf" srcId="{1DF2358B-76BD-4818-9A0E-439035F672FA}" destId="{55CC68C3-636F-4831-9CF0-6085477ED4EB}" srcOrd="0" destOrd="0" presId="urn:microsoft.com/office/officeart/2016/7/layout/BasicLinearProcessNumbered"/>
    <dgm:cxn modelId="{A343B79B-1DA8-49DA-82E9-37778E4DDD18}" type="presOf" srcId="{E2CF917D-24C1-4245-9164-B245E3FD3C08}" destId="{A5C4914A-8910-4427-ACFA-72A4A03F08FF}" srcOrd="1" destOrd="0" presId="urn:microsoft.com/office/officeart/2016/7/layout/BasicLinearProcessNumbered"/>
    <dgm:cxn modelId="{3003DCA6-CE8A-4EA5-A8ED-6B05F28E2D1C}" type="presOf" srcId="{51CFEA3E-C9B4-4E5E-9FFF-205D1478C518}" destId="{A5C4914A-8910-4427-ACFA-72A4A03F08FF}" srcOrd="0" destOrd="2" presId="urn:microsoft.com/office/officeart/2016/7/layout/BasicLinearProcessNumbered"/>
    <dgm:cxn modelId="{8093CBB4-B595-40DB-B58C-F5E7AC51AF5D}" type="presOf" srcId="{AE49F676-2682-4D9B-9244-FFD4A491E46F}" destId="{315744F5-6988-465D-9388-0050D31B0993}" srcOrd="0" destOrd="0" presId="urn:microsoft.com/office/officeart/2016/7/layout/BasicLinearProcessNumbered"/>
    <dgm:cxn modelId="{2649D1E1-E0FA-4F94-AAF3-3FF6300AA0BC}" type="presOf" srcId="{7CB4BBD6-EC86-4BEC-851B-4B6328C31542}" destId="{A5C4914A-8910-4427-ACFA-72A4A03F08FF}" srcOrd="0" destOrd="1" presId="urn:microsoft.com/office/officeart/2016/7/layout/BasicLinearProcessNumbered"/>
    <dgm:cxn modelId="{43BD0BE5-3287-4605-A50D-8A6A9F43215B}" type="presOf" srcId="{02C9EC7F-82A8-493F-A6C4-4A2D1CBD6262}" destId="{0C3B0EC6-7DDD-4563-A5E4-6586C708C126}" srcOrd="0" destOrd="0" presId="urn:microsoft.com/office/officeart/2016/7/layout/BasicLinearProcessNumbered"/>
    <dgm:cxn modelId="{5EDC5AFA-8765-409F-98CC-86FC849646D4}" type="presOf" srcId="{30A21CF0-3AB6-4E03-A6DA-FFEF6A827606}" destId="{F71F3782-7833-4B41-AD5E-4C013DE3C13D}" srcOrd="0" destOrd="0" presId="urn:microsoft.com/office/officeart/2016/7/layout/BasicLinearProcessNumbered"/>
    <dgm:cxn modelId="{9555E80B-5EA9-4701-8630-586A19DCF9E6}" type="presParOf" srcId="{F71F3782-7833-4B41-AD5E-4C013DE3C13D}" destId="{59C58A0F-3F25-46F2-9F80-E82E601C75D4}" srcOrd="0" destOrd="0" presId="urn:microsoft.com/office/officeart/2016/7/layout/BasicLinearProcessNumbered"/>
    <dgm:cxn modelId="{B4343534-1E9E-4C51-88BF-470BA8F15140}" type="presParOf" srcId="{59C58A0F-3F25-46F2-9F80-E82E601C75D4}" destId="{0C3B0EC6-7DDD-4563-A5E4-6586C708C126}" srcOrd="0" destOrd="0" presId="urn:microsoft.com/office/officeart/2016/7/layout/BasicLinearProcessNumbered"/>
    <dgm:cxn modelId="{9AB81512-B471-4140-9A10-F89E742B867F}" type="presParOf" srcId="{59C58A0F-3F25-46F2-9F80-E82E601C75D4}" destId="{9A9456A5-0FEB-4F24-A492-DDBD7A45898A}" srcOrd="1" destOrd="0" presId="urn:microsoft.com/office/officeart/2016/7/layout/BasicLinearProcessNumbered"/>
    <dgm:cxn modelId="{7B2D720E-E3DE-45F7-B855-89FF9EB12FCD}" type="presParOf" srcId="{59C58A0F-3F25-46F2-9F80-E82E601C75D4}" destId="{4B47D1C4-3BEC-48F2-941A-DF529E075F81}" srcOrd="2" destOrd="0" presId="urn:microsoft.com/office/officeart/2016/7/layout/BasicLinearProcessNumbered"/>
    <dgm:cxn modelId="{0F9C1B04-41AD-43DE-B798-DAB4BDD6ABC9}" type="presParOf" srcId="{59C58A0F-3F25-46F2-9F80-E82E601C75D4}" destId="{7C383B17-160A-41CD-BB1C-3EDE7D003F00}" srcOrd="3" destOrd="0" presId="urn:microsoft.com/office/officeart/2016/7/layout/BasicLinearProcessNumbered"/>
    <dgm:cxn modelId="{159953A5-E6C6-436F-843F-7D572733CC4E}" type="presParOf" srcId="{F71F3782-7833-4B41-AD5E-4C013DE3C13D}" destId="{D921FABE-9718-4275-9C41-7A0863155769}" srcOrd="1" destOrd="0" presId="urn:microsoft.com/office/officeart/2016/7/layout/BasicLinearProcessNumbered"/>
    <dgm:cxn modelId="{19C196FC-B72E-4E72-80A4-0DC759D64636}" type="presParOf" srcId="{F71F3782-7833-4B41-AD5E-4C013DE3C13D}" destId="{6CD82C1A-B880-430E-BCD3-F2D9EE0C7C62}" srcOrd="2" destOrd="0" presId="urn:microsoft.com/office/officeart/2016/7/layout/BasicLinearProcessNumbered"/>
    <dgm:cxn modelId="{AD87EA4B-C4C0-4466-9F9F-3CCA56AE4E8B}" type="presParOf" srcId="{6CD82C1A-B880-430E-BCD3-F2D9EE0C7C62}" destId="{55CC68C3-636F-4831-9CF0-6085477ED4EB}" srcOrd="0" destOrd="0" presId="urn:microsoft.com/office/officeart/2016/7/layout/BasicLinearProcessNumbered"/>
    <dgm:cxn modelId="{71506746-884F-4209-BBF5-BD28A6A61FDD}" type="presParOf" srcId="{6CD82C1A-B880-430E-BCD3-F2D9EE0C7C62}" destId="{315744F5-6988-465D-9388-0050D31B0993}" srcOrd="1" destOrd="0" presId="urn:microsoft.com/office/officeart/2016/7/layout/BasicLinearProcessNumbered"/>
    <dgm:cxn modelId="{66158F05-346D-47C5-AB8A-FC11CE3590D1}" type="presParOf" srcId="{6CD82C1A-B880-430E-BCD3-F2D9EE0C7C62}" destId="{A3459889-A826-4D12-8664-F918E5369C30}" srcOrd="2" destOrd="0" presId="urn:microsoft.com/office/officeart/2016/7/layout/BasicLinearProcessNumbered"/>
    <dgm:cxn modelId="{339A7940-89EB-4203-8D12-7601A0510F0D}" type="presParOf" srcId="{6CD82C1A-B880-430E-BCD3-F2D9EE0C7C62}" destId="{4E54F3F4-4D86-443C-913B-53AE58B93708}" srcOrd="3" destOrd="0" presId="urn:microsoft.com/office/officeart/2016/7/layout/BasicLinearProcessNumbered"/>
    <dgm:cxn modelId="{FBC31D80-6A57-4AA8-9F0B-9861E188DDC8}" type="presParOf" srcId="{F71F3782-7833-4B41-AD5E-4C013DE3C13D}" destId="{6ED3F206-7E53-4728-BD19-FB3AA8E70892}" srcOrd="3" destOrd="0" presId="urn:microsoft.com/office/officeart/2016/7/layout/BasicLinearProcessNumbered"/>
    <dgm:cxn modelId="{0E39C6B4-6905-4018-AB66-426AAA346BC0}" type="presParOf" srcId="{F71F3782-7833-4B41-AD5E-4C013DE3C13D}" destId="{F1BCE960-E8DA-449D-889F-7DADFA6A5927}" srcOrd="4" destOrd="0" presId="urn:microsoft.com/office/officeart/2016/7/layout/BasicLinearProcessNumbered"/>
    <dgm:cxn modelId="{BF6596F8-469B-4756-A04A-4B2A95F01531}" type="presParOf" srcId="{F1BCE960-E8DA-449D-889F-7DADFA6A5927}" destId="{C0F74D28-66F6-449F-B664-0721761865F8}" srcOrd="0" destOrd="0" presId="urn:microsoft.com/office/officeart/2016/7/layout/BasicLinearProcessNumbered"/>
    <dgm:cxn modelId="{06AD70FB-7CF2-48CF-9F5A-16E9BC43B504}" type="presParOf" srcId="{F1BCE960-E8DA-449D-889F-7DADFA6A5927}" destId="{D5DB393E-8623-486A-8C4B-5EE9DF5ED10B}" srcOrd="1" destOrd="0" presId="urn:microsoft.com/office/officeart/2016/7/layout/BasicLinearProcessNumbered"/>
    <dgm:cxn modelId="{7B6456BF-8B0B-4D9D-A932-0C724424D98D}" type="presParOf" srcId="{F1BCE960-E8DA-449D-889F-7DADFA6A5927}" destId="{EC4BD4F6-6AB3-4BA2-8377-ED8A51A573B9}" srcOrd="2" destOrd="0" presId="urn:microsoft.com/office/officeart/2016/7/layout/BasicLinearProcessNumbered"/>
    <dgm:cxn modelId="{7406FB5F-55C7-4E72-92E0-FDC86A70BAFB}" type="presParOf" srcId="{F1BCE960-E8DA-449D-889F-7DADFA6A5927}" destId="{A5C4914A-8910-4427-ACFA-72A4A03F08FF}"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7E1389-5EED-42EF-B5EA-3FBE1FE4D63F}"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8DA1253B-5A0D-4EE2-8385-93E1A7310A7C}">
      <dgm:prSet phldrT="[Text]"/>
      <dgm:spPr/>
      <dgm:t>
        <a:bodyPr/>
        <a:lstStyle/>
        <a:p>
          <a:r>
            <a:rPr lang="en-US" dirty="0"/>
            <a:t>Housed</a:t>
          </a:r>
        </a:p>
      </dgm:t>
    </dgm:pt>
    <dgm:pt modelId="{3BADCCBA-1DAE-4F55-B242-2D569C257EA5}" type="parTrans" cxnId="{F6726F5D-9134-4636-90FB-F0D696340D6A}">
      <dgm:prSet/>
      <dgm:spPr/>
      <dgm:t>
        <a:bodyPr/>
        <a:lstStyle/>
        <a:p>
          <a:endParaRPr lang="en-US"/>
        </a:p>
      </dgm:t>
    </dgm:pt>
    <dgm:pt modelId="{09AA1013-DBC8-44D4-AEEB-1814F5EED3FB}" type="sibTrans" cxnId="{F6726F5D-9134-4636-90FB-F0D696340D6A}">
      <dgm:prSet/>
      <dgm:spPr/>
      <dgm:t>
        <a:bodyPr/>
        <a:lstStyle/>
        <a:p>
          <a:endParaRPr lang="en-US"/>
        </a:p>
      </dgm:t>
    </dgm:pt>
    <dgm:pt modelId="{1F22C350-CEF1-4EFA-AE3E-54D5D00A8125}">
      <dgm:prSet phldrT="[Text]"/>
      <dgm:spPr/>
      <dgm:t>
        <a:bodyPr/>
        <a:lstStyle/>
        <a:p>
          <a:r>
            <a:rPr lang="en-US" dirty="0"/>
            <a:t>Outdoors</a:t>
          </a:r>
        </a:p>
      </dgm:t>
    </dgm:pt>
    <dgm:pt modelId="{35AB2420-B56B-49C9-B38D-8B37403E7243}" type="parTrans" cxnId="{CA2A3DC4-3F45-47E2-921C-F9BB6AE7134A}">
      <dgm:prSet/>
      <dgm:spPr/>
      <dgm:t>
        <a:bodyPr/>
        <a:lstStyle/>
        <a:p>
          <a:endParaRPr lang="en-US"/>
        </a:p>
      </dgm:t>
    </dgm:pt>
    <dgm:pt modelId="{C3ED7C66-3B8F-4724-BABC-B0EB0F9C9FB8}" type="sibTrans" cxnId="{CA2A3DC4-3F45-47E2-921C-F9BB6AE7134A}">
      <dgm:prSet/>
      <dgm:spPr/>
      <dgm:t>
        <a:bodyPr/>
        <a:lstStyle/>
        <a:p>
          <a:endParaRPr lang="en-US"/>
        </a:p>
      </dgm:t>
    </dgm:pt>
    <dgm:pt modelId="{425AF4D7-3D72-4B37-98F0-7FF5897F0B00}">
      <dgm:prSet phldrT="[Text]"/>
      <dgm:spPr/>
      <dgm:t>
        <a:bodyPr/>
        <a:lstStyle/>
        <a:p>
          <a:r>
            <a:rPr lang="en-US" dirty="0"/>
            <a:t>Sheltered</a:t>
          </a:r>
        </a:p>
      </dgm:t>
    </dgm:pt>
    <dgm:pt modelId="{17319F58-AB67-4911-8B9F-5956FD95C294}" type="parTrans" cxnId="{5791DE5B-EE4D-434B-907C-8D99BB0FEAAE}">
      <dgm:prSet/>
      <dgm:spPr/>
      <dgm:t>
        <a:bodyPr/>
        <a:lstStyle/>
        <a:p>
          <a:endParaRPr lang="en-US"/>
        </a:p>
      </dgm:t>
    </dgm:pt>
    <dgm:pt modelId="{8756B561-99C1-41EF-8992-964C00318216}" type="sibTrans" cxnId="{5791DE5B-EE4D-434B-907C-8D99BB0FEAAE}">
      <dgm:prSet/>
      <dgm:spPr/>
      <dgm:t>
        <a:bodyPr/>
        <a:lstStyle/>
        <a:p>
          <a:endParaRPr lang="en-US"/>
        </a:p>
      </dgm:t>
    </dgm:pt>
    <dgm:pt modelId="{1241D605-0600-469F-93FD-0762482E251F}">
      <dgm:prSet phldrT="[Text]"/>
      <dgm:spPr/>
      <dgm:t>
        <a:bodyPr/>
        <a:lstStyle/>
        <a:p>
          <a:r>
            <a:rPr lang="en-US" dirty="0"/>
            <a:t>Unsheltered locations</a:t>
          </a:r>
        </a:p>
      </dgm:t>
    </dgm:pt>
    <dgm:pt modelId="{304FFB02-8740-45EF-AC96-93ED3215E1A4}" type="parTrans" cxnId="{8E5267E3-673B-4D33-8177-4FB0A8C5B52D}">
      <dgm:prSet/>
      <dgm:spPr/>
      <dgm:t>
        <a:bodyPr/>
        <a:lstStyle/>
        <a:p>
          <a:endParaRPr lang="en-US"/>
        </a:p>
      </dgm:t>
    </dgm:pt>
    <dgm:pt modelId="{C956F510-27A5-4202-A274-8A4DBDBA8BB7}" type="sibTrans" cxnId="{8E5267E3-673B-4D33-8177-4FB0A8C5B52D}">
      <dgm:prSet/>
      <dgm:spPr/>
      <dgm:t>
        <a:bodyPr/>
        <a:lstStyle/>
        <a:p>
          <a:endParaRPr lang="en-US"/>
        </a:p>
      </dgm:t>
    </dgm:pt>
    <dgm:pt modelId="{6558EFAB-A9FB-4E57-AB5E-7569AD2E6D8B}">
      <dgm:prSet phldrT="[Text]"/>
      <dgm:spPr/>
      <dgm:t>
        <a:bodyPr/>
        <a:lstStyle/>
        <a:p>
          <a:r>
            <a:rPr lang="en-US" dirty="0"/>
            <a:t>Permanent Supportive Housing</a:t>
          </a:r>
        </a:p>
      </dgm:t>
    </dgm:pt>
    <dgm:pt modelId="{365F4DA8-BBD3-44F0-9150-3CAB4B1BA4C0}" type="parTrans" cxnId="{CDA1AD47-4326-42B4-A59A-8C74DCAE5C8F}">
      <dgm:prSet/>
      <dgm:spPr/>
      <dgm:t>
        <a:bodyPr/>
        <a:lstStyle/>
        <a:p>
          <a:endParaRPr lang="en-US"/>
        </a:p>
      </dgm:t>
    </dgm:pt>
    <dgm:pt modelId="{D3C867E0-2455-48F6-B0E8-3C4C8BDA706C}" type="sibTrans" cxnId="{CDA1AD47-4326-42B4-A59A-8C74DCAE5C8F}">
      <dgm:prSet/>
      <dgm:spPr/>
      <dgm:t>
        <a:bodyPr/>
        <a:lstStyle/>
        <a:p>
          <a:endParaRPr lang="en-US"/>
        </a:p>
      </dgm:t>
    </dgm:pt>
    <dgm:pt modelId="{1B338D2B-807F-4DF2-A3FB-1318BD1E901D}">
      <dgm:prSet phldrT="[Text]"/>
      <dgm:spPr/>
      <dgm:t>
        <a:bodyPr/>
        <a:lstStyle/>
        <a:p>
          <a:r>
            <a:rPr lang="en-US" dirty="0"/>
            <a:t>Transitional Housing</a:t>
          </a:r>
        </a:p>
      </dgm:t>
    </dgm:pt>
    <dgm:pt modelId="{F770A250-1286-40C7-B872-F566C50A93B3}" type="parTrans" cxnId="{621DEDD9-E91C-4373-A0C7-46BD0E04486C}">
      <dgm:prSet/>
      <dgm:spPr/>
      <dgm:t>
        <a:bodyPr/>
        <a:lstStyle/>
        <a:p>
          <a:endParaRPr lang="en-US"/>
        </a:p>
      </dgm:t>
    </dgm:pt>
    <dgm:pt modelId="{731B02AB-9BFC-43C2-8A37-DADF9981AA04}" type="sibTrans" cxnId="{621DEDD9-E91C-4373-A0C7-46BD0E04486C}">
      <dgm:prSet/>
      <dgm:spPr/>
      <dgm:t>
        <a:bodyPr/>
        <a:lstStyle/>
        <a:p>
          <a:endParaRPr lang="en-US"/>
        </a:p>
      </dgm:t>
    </dgm:pt>
    <dgm:pt modelId="{1BA0D34A-BFFF-49CD-A5CF-52B3586BD0D9}">
      <dgm:prSet phldrT="[Text]"/>
      <dgm:spPr/>
      <dgm:t>
        <a:bodyPr/>
        <a:lstStyle/>
        <a:p>
          <a:r>
            <a:rPr lang="en-US" dirty="0"/>
            <a:t>In non-housing locations</a:t>
          </a:r>
        </a:p>
      </dgm:t>
    </dgm:pt>
    <dgm:pt modelId="{F0E621F6-8D07-4080-8DAE-F1F8220AF686}" type="parTrans" cxnId="{BAED1C9A-FE4A-4592-AA3E-D9893D6BA9B8}">
      <dgm:prSet/>
      <dgm:spPr/>
      <dgm:t>
        <a:bodyPr/>
        <a:lstStyle/>
        <a:p>
          <a:endParaRPr lang="en-US"/>
        </a:p>
      </dgm:t>
    </dgm:pt>
    <dgm:pt modelId="{74B6039C-B695-4792-A54B-993E42285B84}" type="sibTrans" cxnId="{BAED1C9A-FE4A-4592-AA3E-D9893D6BA9B8}">
      <dgm:prSet/>
      <dgm:spPr/>
      <dgm:t>
        <a:bodyPr/>
        <a:lstStyle/>
        <a:p>
          <a:endParaRPr lang="en-US"/>
        </a:p>
      </dgm:t>
    </dgm:pt>
    <dgm:pt modelId="{88BADCF1-9E2C-4DD3-9FD3-197498728111}">
      <dgm:prSet phldrT="[Text]"/>
      <dgm:spPr/>
      <dgm:t>
        <a:bodyPr/>
        <a:lstStyle/>
        <a:p>
          <a:r>
            <a:rPr lang="en-US" dirty="0"/>
            <a:t>Self-identified while seeking services</a:t>
          </a:r>
        </a:p>
      </dgm:t>
    </dgm:pt>
    <dgm:pt modelId="{AD996579-3801-4A0A-8B3F-AC6A2DA32C94}" type="parTrans" cxnId="{C7C921DA-7010-4CD9-9000-75B74F7AB9A7}">
      <dgm:prSet/>
      <dgm:spPr/>
      <dgm:t>
        <a:bodyPr/>
        <a:lstStyle/>
        <a:p>
          <a:endParaRPr lang="en-US"/>
        </a:p>
      </dgm:t>
    </dgm:pt>
    <dgm:pt modelId="{C76BEEC7-B14C-4362-8F8D-9322C7AD02F5}" type="sibTrans" cxnId="{C7C921DA-7010-4CD9-9000-75B74F7AB9A7}">
      <dgm:prSet/>
      <dgm:spPr/>
      <dgm:t>
        <a:bodyPr/>
        <a:lstStyle/>
        <a:p>
          <a:endParaRPr lang="en-US"/>
        </a:p>
      </dgm:t>
    </dgm:pt>
    <dgm:pt modelId="{AB43E274-A858-45EC-B382-DDF31EC7348C}">
      <dgm:prSet phldrT="[Text]"/>
      <dgm:spPr/>
      <dgm:t>
        <a:bodyPr/>
        <a:lstStyle/>
        <a:p>
          <a:r>
            <a:rPr lang="en-US" dirty="0"/>
            <a:t>Coordinated Entry outreach</a:t>
          </a:r>
        </a:p>
      </dgm:t>
    </dgm:pt>
    <dgm:pt modelId="{D754D752-53CC-4255-B08B-5AF1D5135F6D}" type="parTrans" cxnId="{36FB287A-3EB6-4B41-8673-625B15BB548C}">
      <dgm:prSet/>
      <dgm:spPr/>
      <dgm:t>
        <a:bodyPr/>
        <a:lstStyle/>
        <a:p>
          <a:endParaRPr lang="en-US"/>
        </a:p>
      </dgm:t>
    </dgm:pt>
    <dgm:pt modelId="{1D189AF7-9BE7-4BDB-AEF6-5287037557D1}" type="sibTrans" cxnId="{36FB287A-3EB6-4B41-8673-625B15BB548C}">
      <dgm:prSet/>
      <dgm:spPr/>
      <dgm:t>
        <a:bodyPr/>
        <a:lstStyle/>
        <a:p>
          <a:endParaRPr lang="en-US"/>
        </a:p>
      </dgm:t>
    </dgm:pt>
    <dgm:pt modelId="{045FB4D4-81F1-4F6B-A1E1-3F52E225AADD}">
      <dgm:prSet phldrT="[Text]"/>
      <dgm:spPr/>
      <dgm:t>
        <a:bodyPr/>
        <a:lstStyle/>
        <a:p>
          <a:r>
            <a:rPr lang="en-US" dirty="0"/>
            <a:t>Emergency Shelter</a:t>
          </a:r>
        </a:p>
      </dgm:t>
    </dgm:pt>
    <dgm:pt modelId="{066400FF-F77F-4CC6-8539-756DDEEDBA83}" type="parTrans" cxnId="{B98383B4-80B4-477F-B587-41F98210EC70}">
      <dgm:prSet/>
      <dgm:spPr/>
      <dgm:t>
        <a:bodyPr/>
        <a:lstStyle/>
        <a:p>
          <a:endParaRPr lang="en-US"/>
        </a:p>
      </dgm:t>
    </dgm:pt>
    <dgm:pt modelId="{107D6952-D580-480C-AC7E-E4A47A78E679}" type="sibTrans" cxnId="{B98383B4-80B4-477F-B587-41F98210EC70}">
      <dgm:prSet/>
      <dgm:spPr/>
      <dgm:t>
        <a:bodyPr/>
        <a:lstStyle/>
        <a:p>
          <a:endParaRPr lang="en-US"/>
        </a:p>
      </dgm:t>
    </dgm:pt>
    <dgm:pt modelId="{4C34728A-8EC3-4E11-A409-4784E2B2A26D}">
      <dgm:prSet phldrT="[Text]"/>
      <dgm:spPr/>
      <dgm:t>
        <a:bodyPr/>
        <a:lstStyle/>
        <a:p>
          <a:r>
            <a:rPr lang="en-US" dirty="0"/>
            <a:t>Rapid Rehousing</a:t>
          </a:r>
        </a:p>
      </dgm:t>
    </dgm:pt>
    <dgm:pt modelId="{0C1CCCC7-FF67-4652-B0C5-9D8085096A76}" type="parTrans" cxnId="{217AB681-4CD4-48B5-9B42-DD2F88BDECEB}">
      <dgm:prSet/>
      <dgm:spPr/>
      <dgm:t>
        <a:bodyPr/>
        <a:lstStyle/>
        <a:p>
          <a:endParaRPr lang="en-US"/>
        </a:p>
      </dgm:t>
    </dgm:pt>
    <dgm:pt modelId="{429860DC-A2E6-4F44-B072-E6B798E5E256}" type="sibTrans" cxnId="{217AB681-4CD4-48B5-9B42-DD2F88BDECEB}">
      <dgm:prSet/>
      <dgm:spPr/>
      <dgm:t>
        <a:bodyPr/>
        <a:lstStyle/>
        <a:p>
          <a:endParaRPr lang="en-US"/>
        </a:p>
      </dgm:t>
    </dgm:pt>
    <dgm:pt modelId="{430F74F8-8002-4576-8AD4-BDFFF6A78C8E}">
      <dgm:prSet phldrT="[Text]"/>
      <dgm:spPr/>
      <dgm:t>
        <a:bodyPr/>
        <a:lstStyle/>
        <a:p>
          <a:r>
            <a:rPr lang="en-US" dirty="0"/>
            <a:t>Other designated housing for people experiencing homelessness</a:t>
          </a:r>
        </a:p>
      </dgm:t>
    </dgm:pt>
    <dgm:pt modelId="{560A7DBA-C1C2-4DC1-A04F-221780B6E680}" type="parTrans" cxnId="{A34335BD-3C53-4E8A-B0DB-021C078CF5C3}">
      <dgm:prSet/>
      <dgm:spPr/>
      <dgm:t>
        <a:bodyPr/>
        <a:lstStyle/>
        <a:p>
          <a:endParaRPr lang="en-US"/>
        </a:p>
      </dgm:t>
    </dgm:pt>
    <dgm:pt modelId="{DDD665F4-776F-4F41-AC82-C76ECD7AA7A3}" type="sibTrans" cxnId="{A34335BD-3C53-4E8A-B0DB-021C078CF5C3}">
      <dgm:prSet/>
      <dgm:spPr/>
      <dgm:t>
        <a:bodyPr/>
        <a:lstStyle/>
        <a:p>
          <a:endParaRPr lang="en-US"/>
        </a:p>
      </dgm:t>
    </dgm:pt>
    <dgm:pt modelId="{FE5F183A-840F-46B8-8787-D5DF580FE5B6}" type="pres">
      <dgm:prSet presAssocID="{FB7E1389-5EED-42EF-B5EA-3FBE1FE4D63F}" presName="Name0" presStyleCnt="0">
        <dgm:presLayoutVars>
          <dgm:chMax val="7"/>
          <dgm:dir/>
          <dgm:animLvl val="lvl"/>
          <dgm:resizeHandles val="exact"/>
        </dgm:presLayoutVars>
      </dgm:prSet>
      <dgm:spPr/>
    </dgm:pt>
    <dgm:pt modelId="{D4C567C5-7095-41B3-B02B-E9EF5D4CDC19}" type="pres">
      <dgm:prSet presAssocID="{8DA1253B-5A0D-4EE2-8385-93E1A7310A7C}" presName="circle1" presStyleLbl="node1" presStyleIdx="0" presStyleCnt="3"/>
      <dgm:spPr/>
    </dgm:pt>
    <dgm:pt modelId="{62D25E28-C5D0-45A5-ADE4-55253976B881}" type="pres">
      <dgm:prSet presAssocID="{8DA1253B-5A0D-4EE2-8385-93E1A7310A7C}" presName="space" presStyleCnt="0"/>
      <dgm:spPr/>
    </dgm:pt>
    <dgm:pt modelId="{8D6812F4-0566-4D9B-A979-ABCD0654EDEC}" type="pres">
      <dgm:prSet presAssocID="{8DA1253B-5A0D-4EE2-8385-93E1A7310A7C}" presName="rect1" presStyleLbl="alignAcc1" presStyleIdx="0" presStyleCnt="3"/>
      <dgm:spPr/>
    </dgm:pt>
    <dgm:pt modelId="{FEF1696E-4165-4B36-B563-BD6C6481C996}" type="pres">
      <dgm:prSet presAssocID="{425AF4D7-3D72-4B37-98F0-7FF5897F0B00}" presName="vertSpace2" presStyleLbl="node1" presStyleIdx="0" presStyleCnt="3"/>
      <dgm:spPr/>
    </dgm:pt>
    <dgm:pt modelId="{424700D7-81A4-4E23-8F59-3F8F1822F74B}" type="pres">
      <dgm:prSet presAssocID="{425AF4D7-3D72-4B37-98F0-7FF5897F0B00}" presName="circle2" presStyleLbl="node1" presStyleIdx="1" presStyleCnt="3"/>
      <dgm:spPr/>
    </dgm:pt>
    <dgm:pt modelId="{80F0CA3F-7861-4E49-8732-17F759288205}" type="pres">
      <dgm:prSet presAssocID="{425AF4D7-3D72-4B37-98F0-7FF5897F0B00}" presName="rect2" presStyleLbl="alignAcc1" presStyleIdx="1" presStyleCnt="3"/>
      <dgm:spPr/>
    </dgm:pt>
    <dgm:pt modelId="{80F349EA-DB19-466C-8CCE-854C66F9F528}" type="pres">
      <dgm:prSet presAssocID="{1241D605-0600-469F-93FD-0762482E251F}" presName="vertSpace3" presStyleLbl="node1" presStyleIdx="1" presStyleCnt="3"/>
      <dgm:spPr/>
    </dgm:pt>
    <dgm:pt modelId="{E390612E-5995-4D33-9D6D-0E9C30F6A9B8}" type="pres">
      <dgm:prSet presAssocID="{1241D605-0600-469F-93FD-0762482E251F}" presName="circle3" presStyleLbl="node1" presStyleIdx="2" presStyleCnt="3"/>
      <dgm:spPr/>
    </dgm:pt>
    <dgm:pt modelId="{83D31B2C-52A9-408B-B9A3-1EFC8AF6F988}" type="pres">
      <dgm:prSet presAssocID="{1241D605-0600-469F-93FD-0762482E251F}" presName="rect3" presStyleLbl="alignAcc1" presStyleIdx="2" presStyleCnt="3" custLinFactNeighborX="208" custLinFactNeighborY="359"/>
      <dgm:spPr/>
    </dgm:pt>
    <dgm:pt modelId="{22A88E09-BCAB-4E52-A6A4-766ADF49C7D8}" type="pres">
      <dgm:prSet presAssocID="{8DA1253B-5A0D-4EE2-8385-93E1A7310A7C}" presName="rect1ParTx" presStyleLbl="alignAcc1" presStyleIdx="2" presStyleCnt="3">
        <dgm:presLayoutVars>
          <dgm:chMax val="1"/>
          <dgm:bulletEnabled val="1"/>
        </dgm:presLayoutVars>
      </dgm:prSet>
      <dgm:spPr/>
    </dgm:pt>
    <dgm:pt modelId="{6594B50E-79AD-46EF-B9B2-94A408760929}" type="pres">
      <dgm:prSet presAssocID="{8DA1253B-5A0D-4EE2-8385-93E1A7310A7C}" presName="rect1ChTx" presStyleLbl="alignAcc1" presStyleIdx="2" presStyleCnt="3">
        <dgm:presLayoutVars>
          <dgm:bulletEnabled val="1"/>
        </dgm:presLayoutVars>
      </dgm:prSet>
      <dgm:spPr/>
    </dgm:pt>
    <dgm:pt modelId="{E3B91A35-995C-4B72-A2CE-E641EA2A2609}" type="pres">
      <dgm:prSet presAssocID="{425AF4D7-3D72-4B37-98F0-7FF5897F0B00}" presName="rect2ParTx" presStyleLbl="alignAcc1" presStyleIdx="2" presStyleCnt="3">
        <dgm:presLayoutVars>
          <dgm:chMax val="1"/>
          <dgm:bulletEnabled val="1"/>
        </dgm:presLayoutVars>
      </dgm:prSet>
      <dgm:spPr/>
    </dgm:pt>
    <dgm:pt modelId="{F9E7610A-223A-4836-8105-16F65BDEF30C}" type="pres">
      <dgm:prSet presAssocID="{425AF4D7-3D72-4B37-98F0-7FF5897F0B00}" presName="rect2ChTx" presStyleLbl="alignAcc1" presStyleIdx="2" presStyleCnt="3">
        <dgm:presLayoutVars>
          <dgm:bulletEnabled val="1"/>
        </dgm:presLayoutVars>
      </dgm:prSet>
      <dgm:spPr/>
    </dgm:pt>
    <dgm:pt modelId="{667F8E9B-6704-4898-8821-415311D39DD9}" type="pres">
      <dgm:prSet presAssocID="{1241D605-0600-469F-93FD-0762482E251F}" presName="rect3ParTx" presStyleLbl="alignAcc1" presStyleIdx="2" presStyleCnt="3">
        <dgm:presLayoutVars>
          <dgm:chMax val="1"/>
          <dgm:bulletEnabled val="1"/>
        </dgm:presLayoutVars>
      </dgm:prSet>
      <dgm:spPr/>
    </dgm:pt>
    <dgm:pt modelId="{142BE354-38E6-4008-9330-C9AEEB55C151}" type="pres">
      <dgm:prSet presAssocID="{1241D605-0600-469F-93FD-0762482E251F}" presName="rect3ChTx" presStyleLbl="alignAcc1" presStyleIdx="2" presStyleCnt="3">
        <dgm:presLayoutVars>
          <dgm:bulletEnabled val="1"/>
        </dgm:presLayoutVars>
      </dgm:prSet>
      <dgm:spPr/>
    </dgm:pt>
  </dgm:ptLst>
  <dgm:cxnLst>
    <dgm:cxn modelId="{1D386C0D-7F21-407B-9380-4D840D2FE519}" type="presOf" srcId="{AB43E274-A858-45EC-B382-DDF31EC7348C}" destId="{142BE354-38E6-4008-9330-C9AEEB55C151}" srcOrd="0" destOrd="3" presId="urn:microsoft.com/office/officeart/2005/8/layout/target3"/>
    <dgm:cxn modelId="{E7243818-38AA-40B4-B137-F04324F8EA5A}" type="presOf" srcId="{6558EFAB-A9FB-4E57-AB5E-7569AD2E6D8B}" destId="{6594B50E-79AD-46EF-B9B2-94A408760929}" srcOrd="0" destOrd="0" presId="urn:microsoft.com/office/officeart/2005/8/layout/target3"/>
    <dgm:cxn modelId="{D1A66020-9A75-4B3A-A32B-61E2C55B92A8}" type="presOf" srcId="{430F74F8-8002-4576-8AD4-BDFFF6A78C8E}" destId="{6594B50E-79AD-46EF-B9B2-94A408760929}" srcOrd="0" destOrd="1" presId="urn:microsoft.com/office/officeart/2005/8/layout/target3"/>
    <dgm:cxn modelId="{6E608C27-E10B-4F6E-B093-03AA200BD9FB}" type="presOf" srcId="{8DA1253B-5A0D-4EE2-8385-93E1A7310A7C}" destId="{22A88E09-BCAB-4E52-A6A4-766ADF49C7D8}" srcOrd="1" destOrd="0" presId="urn:microsoft.com/office/officeart/2005/8/layout/target3"/>
    <dgm:cxn modelId="{5791DE5B-EE4D-434B-907C-8D99BB0FEAAE}" srcId="{FB7E1389-5EED-42EF-B5EA-3FBE1FE4D63F}" destId="{425AF4D7-3D72-4B37-98F0-7FF5897F0B00}" srcOrd="1" destOrd="0" parTransId="{17319F58-AB67-4911-8B9F-5956FD95C294}" sibTransId="{8756B561-99C1-41EF-8992-964C00318216}"/>
    <dgm:cxn modelId="{F6726F5D-9134-4636-90FB-F0D696340D6A}" srcId="{FB7E1389-5EED-42EF-B5EA-3FBE1FE4D63F}" destId="{8DA1253B-5A0D-4EE2-8385-93E1A7310A7C}" srcOrd="0" destOrd="0" parTransId="{3BADCCBA-1DAE-4F55-B242-2D569C257EA5}" sibTransId="{09AA1013-DBC8-44D4-AEEB-1814F5EED3FB}"/>
    <dgm:cxn modelId="{69A97B5F-E56D-4503-A3A7-F284F89C2DE4}" type="presOf" srcId="{4C34728A-8EC3-4E11-A409-4784E2B2A26D}" destId="{6594B50E-79AD-46EF-B9B2-94A408760929}" srcOrd="0" destOrd="2" presId="urn:microsoft.com/office/officeart/2005/8/layout/target3"/>
    <dgm:cxn modelId="{A5F15060-48A2-43D3-9A88-96F23ED877ED}" type="presOf" srcId="{1241D605-0600-469F-93FD-0762482E251F}" destId="{83D31B2C-52A9-408B-B9A3-1EFC8AF6F988}" srcOrd="0" destOrd="0" presId="urn:microsoft.com/office/officeart/2005/8/layout/target3"/>
    <dgm:cxn modelId="{CDA1AD47-4326-42B4-A59A-8C74DCAE5C8F}" srcId="{8DA1253B-5A0D-4EE2-8385-93E1A7310A7C}" destId="{6558EFAB-A9FB-4E57-AB5E-7569AD2E6D8B}" srcOrd="0" destOrd="0" parTransId="{365F4DA8-BBD3-44F0-9150-3CAB4B1BA4C0}" sibTransId="{D3C867E0-2455-48F6-B0E8-3C4C8BDA706C}"/>
    <dgm:cxn modelId="{2171474C-3805-4BAD-B35F-716D580F156A}" type="presOf" srcId="{FB7E1389-5EED-42EF-B5EA-3FBE1FE4D63F}" destId="{FE5F183A-840F-46B8-8787-D5DF580FE5B6}" srcOrd="0" destOrd="0" presId="urn:microsoft.com/office/officeart/2005/8/layout/target3"/>
    <dgm:cxn modelId="{36FB287A-3EB6-4B41-8673-625B15BB548C}" srcId="{1241D605-0600-469F-93FD-0762482E251F}" destId="{AB43E274-A858-45EC-B382-DDF31EC7348C}" srcOrd="3" destOrd="0" parTransId="{D754D752-53CC-4255-B08B-5AF1D5135F6D}" sibTransId="{1D189AF7-9BE7-4BDB-AEF6-5287037557D1}"/>
    <dgm:cxn modelId="{217AB681-4CD4-48B5-9B42-DD2F88BDECEB}" srcId="{8DA1253B-5A0D-4EE2-8385-93E1A7310A7C}" destId="{4C34728A-8EC3-4E11-A409-4784E2B2A26D}" srcOrd="2" destOrd="0" parTransId="{0C1CCCC7-FF67-4652-B0C5-9D8085096A76}" sibTransId="{429860DC-A2E6-4F44-B072-E6B798E5E256}"/>
    <dgm:cxn modelId="{BAED1C9A-FE4A-4592-AA3E-D9893D6BA9B8}" srcId="{1241D605-0600-469F-93FD-0762482E251F}" destId="{1BA0D34A-BFFF-49CD-A5CF-52B3586BD0D9}" srcOrd="1" destOrd="0" parTransId="{F0E621F6-8D07-4080-8DAE-F1F8220AF686}" sibTransId="{74B6039C-B695-4792-A54B-993E42285B84}"/>
    <dgm:cxn modelId="{0F9C57A3-6405-4EEB-ACE4-7B193BABBA08}" type="presOf" srcId="{1B338D2B-807F-4DF2-A3FB-1318BD1E901D}" destId="{F9E7610A-223A-4836-8105-16F65BDEF30C}" srcOrd="0" destOrd="0" presId="urn:microsoft.com/office/officeart/2005/8/layout/target3"/>
    <dgm:cxn modelId="{1FE79DA7-C4A7-4EBB-B567-34A1D88827AD}" type="presOf" srcId="{1241D605-0600-469F-93FD-0762482E251F}" destId="{667F8E9B-6704-4898-8821-415311D39DD9}" srcOrd="1" destOrd="0" presId="urn:microsoft.com/office/officeart/2005/8/layout/target3"/>
    <dgm:cxn modelId="{965D48AF-9183-49BB-93C8-96177C6A155F}" type="presOf" srcId="{8DA1253B-5A0D-4EE2-8385-93E1A7310A7C}" destId="{8D6812F4-0566-4D9B-A979-ABCD0654EDEC}" srcOrd="0" destOrd="0" presId="urn:microsoft.com/office/officeart/2005/8/layout/target3"/>
    <dgm:cxn modelId="{B48F24B1-E628-4B19-9D24-8D091B549C28}" type="presOf" srcId="{88BADCF1-9E2C-4DD3-9FD3-197498728111}" destId="{142BE354-38E6-4008-9330-C9AEEB55C151}" srcOrd="0" destOrd="2" presId="urn:microsoft.com/office/officeart/2005/8/layout/target3"/>
    <dgm:cxn modelId="{01BD78B4-8CD7-4B08-BE0D-BC17A636F043}" type="presOf" srcId="{425AF4D7-3D72-4B37-98F0-7FF5897F0B00}" destId="{80F0CA3F-7861-4E49-8732-17F759288205}" srcOrd="0" destOrd="0" presId="urn:microsoft.com/office/officeart/2005/8/layout/target3"/>
    <dgm:cxn modelId="{B98383B4-80B4-477F-B587-41F98210EC70}" srcId="{425AF4D7-3D72-4B37-98F0-7FF5897F0B00}" destId="{045FB4D4-81F1-4F6B-A1E1-3F52E225AADD}" srcOrd="1" destOrd="0" parTransId="{066400FF-F77F-4CC6-8539-756DDEEDBA83}" sibTransId="{107D6952-D580-480C-AC7E-E4A47A78E679}"/>
    <dgm:cxn modelId="{A34335BD-3C53-4E8A-B0DB-021C078CF5C3}" srcId="{8DA1253B-5A0D-4EE2-8385-93E1A7310A7C}" destId="{430F74F8-8002-4576-8AD4-BDFFF6A78C8E}" srcOrd="1" destOrd="0" parTransId="{560A7DBA-C1C2-4DC1-A04F-221780B6E680}" sibTransId="{DDD665F4-776F-4F41-AC82-C76ECD7AA7A3}"/>
    <dgm:cxn modelId="{CA2A3DC4-3F45-47E2-921C-F9BB6AE7134A}" srcId="{1241D605-0600-469F-93FD-0762482E251F}" destId="{1F22C350-CEF1-4EFA-AE3E-54D5D00A8125}" srcOrd="0" destOrd="0" parTransId="{35AB2420-B56B-49C9-B38D-8B37403E7243}" sibTransId="{C3ED7C66-3B8F-4724-BABC-B0EB0F9C9FB8}"/>
    <dgm:cxn modelId="{630935C9-ED09-460B-BE4E-D3B704CC5E96}" type="presOf" srcId="{1F22C350-CEF1-4EFA-AE3E-54D5D00A8125}" destId="{142BE354-38E6-4008-9330-C9AEEB55C151}" srcOrd="0" destOrd="0" presId="urn:microsoft.com/office/officeart/2005/8/layout/target3"/>
    <dgm:cxn modelId="{621DEDD9-E91C-4373-A0C7-46BD0E04486C}" srcId="{425AF4D7-3D72-4B37-98F0-7FF5897F0B00}" destId="{1B338D2B-807F-4DF2-A3FB-1318BD1E901D}" srcOrd="0" destOrd="0" parTransId="{F770A250-1286-40C7-B872-F566C50A93B3}" sibTransId="{731B02AB-9BFC-43C2-8A37-DADF9981AA04}"/>
    <dgm:cxn modelId="{C7C921DA-7010-4CD9-9000-75B74F7AB9A7}" srcId="{1241D605-0600-469F-93FD-0762482E251F}" destId="{88BADCF1-9E2C-4DD3-9FD3-197498728111}" srcOrd="2" destOrd="0" parTransId="{AD996579-3801-4A0A-8B3F-AC6A2DA32C94}" sibTransId="{C76BEEC7-B14C-4362-8F8D-9322C7AD02F5}"/>
    <dgm:cxn modelId="{8E5267E3-673B-4D33-8177-4FB0A8C5B52D}" srcId="{FB7E1389-5EED-42EF-B5EA-3FBE1FE4D63F}" destId="{1241D605-0600-469F-93FD-0762482E251F}" srcOrd="2" destOrd="0" parTransId="{304FFB02-8740-45EF-AC96-93ED3215E1A4}" sibTransId="{C956F510-27A5-4202-A274-8A4DBDBA8BB7}"/>
    <dgm:cxn modelId="{2BAE75E5-1CDB-46A1-97FD-BC877F7CD3AE}" type="presOf" srcId="{425AF4D7-3D72-4B37-98F0-7FF5897F0B00}" destId="{E3B91A35-995C-4B72-A2CE-E641EA2A2609}" srcOrd="1" destOrd="0" presId="urn:microsoft.com/office/officeart/2005/8/layout/target3"/>
    <dgm:cxn modelId="{5706E2F7-C6B6-4BC8-8EB3-5134518F80FF}" type="presOf" srcId="{045FB4D4-81F1-4F6B-A1E1-3F52E225AADD}" destId="{F9E7610A-223A-4836-8105-16F65BDEF30C}" srcOrd="0" destOrd="1" presId="urn:microsoft.com/office/officeart/2005/8/layout/target3"/>
    <dgm:cxn modelId="{E034AAFF-D0B2-4F61-99B6-5E6DB319B88D}" type="presOf" srcId="{1BA0D34A-BFFF-49CD-A5CF-52B3586BD0D9}" destId="{142BE354-38E6-4008-9330-C9AEEB55C151}" srcOrd="0" destOrd="1" presId="urn:microsoft.com/office/officeart/2005/8/layout/target3"/>
    <dgm:cxn modelId="{405DBC1E-B09E-4153-B173-C2D799142455}" type="presParOf" srcId="{FE5F183A-840F-46B8-8787-D5DF580FE5B6}" destId="{D4C567C5-7095-41B3-B02B-E9EF5D4CDC19}" srcOrd="0" destOrd="0" presId="urn:microsoft.com/office/officeart/2005/8/layout/target3"/>
    <dgm:cxn modelId="{1E5397CC-68CA-42DF-8BEE-AECBAE0BA3EF}" type="presParOf" srcId="{FE5F183A-840F-46B8-8787-D5DF580FE5B6}" destId="{62D25E28-C5D0-45A5-ADE4-55253976B881}" srcOrd="1" destOrd="0" presId="urn:microsoft.com/office/officeart/2005/8/layout/target3"/>
    <dgm:cxn modelId="{93F9AE4B-8E95-4811-9434-45E5027E6115}" type="presParOf" srcId="{FE5F183A-840F-46B8-8787-D5DF580FE5B6}" destId="{8D6812F4-0566-4D9B-A979-ABCD0654EDEC}" srcOrd="2" destOrd="0" presId="urn:microsoft.com/office/officeart/2005/8/layout/target3"/>
    <dgm:cxn modelId="{36D96386-5A5B-4887-A447-CAA7FFE2AE08}" type="presParOf" srcId="{FE5F183A-840F-46B8-8787-D5DF580FE5B6}" destId="{FEF1696E-4165-4B36-B563-BD6C6481C996}" srcOrd="3" destOrd="0" presId="urn:microsoft.com/office/officeart/2005/8/layout/target3"/>
    <dgm:cxn modelId="{BD2F6BBA-1450-4133-9409-5D2BE2C961EC}" type="presParOf" srcId="{FE5F183A-840F-46B8-8787-D5DF580FE5B6}" destId="{424700D7-81A4-4E23-8F59-3F8F1822F74B}" srcOrd="4" destOrd="0" presId="urn:microsoft.com/office/officeart/2005/8/layout/target3"/>
    <dgm:cxn modelId="{3485A7EA-0E7F-41D8-81E1-A60353BC8AE1}" type="presParOf" srcId="{FE5F183A-840F-46B8-8787-D5DF580FE5B6}" destId="{80F0CA3F-7861-4E49-8732-17F759288205}" srcOrd="5" destOrd="0" presId="urn:microsoft.com/office/officeart/2005/8/layout/target3"/>
    <dgm:cxn modelId="{811FB16B-FE7A-40BA-A85C-F98BB95058B5}" type="presParOf" srcId="{FE5F183A-840F-46B8-8787-D5DF580FE5B6}" destId="{80F349EA-DB19-466C-8CCE-854C66F9F528}" srcOrd="6" destOrd="0" presId="urn:microsoft.com/office/officeart/2005/8/layout/target3"/>
    <dgm:cxn modelId="{F981E867-F893-48F6-9FA0-C2C04032EF67}" type="presParOf" srcId="{FE5F183A-840F-46B8-8787-D5DF580FE5B6}" destId="{E390612E-5995-4D33-9D6D-0E9C30F6A9B8}" srcOrd="7" destOrd="0" presId="urn:microsoft.com/office/officeart/2005/8/layout/target3"/>
    <dgm:cxn modelId="{AC8BD47C-8041-483D-AC93-D8FDDAA9F799}" type="presParOf" srcId="{FE5F183A-840F-46B8-8787-D5DF580FE5B6}" destId="{83D31B2C-52A9-408B-B9A3-1EFC8AF6F988}" srcOrd="8" destOrd="0" presId="urn:microsoft.com/office/officeart/2005/8/layout/target3"/>
    <dgm:cxn modelId="{C09326BB-97C3-46AC-88D1-7846E58AC461}" type="presParOf" srcId="{FE5F183A-840F-46B8-8787-D5DF580FE5B6}" destId="{22A88E09-BCAB-4E52-A6A4-766ADF49C7D8}" srcOrd="9" destOrd="0" presId="urn:microsoft.com/office/officeart/2005/8/layout/target3"/>
    <dgm:cxn modelId="{ADE3754A-EF05-4198-880E-1C527205CA53}" type="presParOf" srcId="{FE5F183A-840F-46B8-8787-D5DF580FE5B6}" destId="{6594B50E-79AD-46EF-B9B2-94A408760929}" srcOrd="10" destOrd="0" presId="urn:microsoft.com/office/officeart/2005/8/layout/target3"/>
    <dgm:cxn modelId="{748F62DF-EB07-4229-8F0A-8DFC550E076D}" type="presParOf" srcId="{FE5F183A-840F-46B8-8787-D5DF580FE5B6}" destId="{E3B91A35-995C-4B72-A2CE-E641EA2A2609}" srcOrd="11" destOrd="0" presId="urn:microsoft.com/office/officeart/2005/8/layout/target3"/>
    <dgm:cxn modelId="{6E78831C-D30B-4F14-AFC2-1AF73C2B1A36}" type="presParOf" srcId="{FE5F183A-840F-46B8-8787-D5DF580FE5B6}" destId="{F9E7610A-223A-4836-8105-16F65BDEF30C}" srcOrd="12" destOrd="0" presId="urn:microsoft.com/office/officeart/2005/8/layout/target3"/>
    <dgm:cxn modelId="{91ED1005-96F5-4518-B885-FD08103EB8F5}" type="presParOf" srcId="{FE5F183A-840F-46B8-8787-D5DF580FE5B6}" destId="{667F8E9B-6704-4898-8821-415311D39DD9}" srcOrd="13" destOrd="0" presId="urn:microsoft.com/office/officeart/2005/8/layout/target3"/>
    <dgm:cxn modelId="{C3B435FC-59DA-44A8-BE59-EB4531E41548}" type="presParOf" srcId="{FE5F183A-840F-46B8-8787-D5DF580FE5B6}" destId="{142BE354-38E6-4008-9330-C9AEEB55C151}"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3304DC-1179-4E73-9178-43548517E3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CA0F545-C3CB-4378-8564-F980EA09D758}">
      <dgm:prSet/>
      <dgm:spPr/>
      <dgm:t>
        <a:bodyPr/>
        <a:lstStyle/>
        <a:p>
          <a:r>
            <a:rPr lang="en-US" b="1" dirty="0">
              <a:solidFill>
                <a:schemeClr val="tx1"/>
              </a:solidFill>
            </a:rPr>
            <a:t>Service Based Count</a:t>
          </a:r>
        </a:p>
      </dgm:t>
    </dgm:pt>
    <dgm:pt modelId="{7A5E2A02-451A-457D-BD72-4C5CD0416BC0}" type="parTrans" cxnId="{98E84111-82BB-45FA-AFFC-06F8E0045223}">
      <dgm:prSet/>
      <dgm:spPr/>
      <dgm:t>
        <a:bodyPr/>
        <a:lstStyle/>
        <a:p>
          <a:endParaRPr lang="en-US"/>
        </a:p>
      </dgm:t>
    </dgm:pt>
    <dgm:pt modelId="{166ECB0A-6107-498D-9C1A-261FCB5666B2}" type="sibTrans" cxnId="{98E84111-82BB-45FA-AFFC-06F8E0045223}">
      <dgm:prSet/>
      <dgm:spPr/>
      <dgm:t>
        <a:bodyPr/>
        <a:lstStyle/>
        <a:p>
          <a:endParaRPr lang="en-US"/>
        </a:p>
      </dgm:t>
    </dgm:pt>
    <dgm:pt modelId="{217CC9E1-524A-4401-BDA0-D5F0432FE9CA}">
      <dgm:prSet/>
      <dgm:spPr/>
      <dgm:t>
        <a:bodyPr/>
        <a:lstStyle/>
        <a:p>
          <a:r>
            <a:rPr lang="en-US">
              <a:solidFill>
                <a:schemeClr val="tx1"/>
              </a:solidFill>
            </a:rPr>
            <a:t>Outreach/promotion before count</a:t>
          </a:r>
        </a:p>
      </dgm:t>
    </dgm:pt>
    <dgm:pt modelId="{6F2FD52E-5E33-4073-BAF2-124563991D12}" type="parTrans" cxnId="{99BB6DEE-25BF-45C3-9279-AF3B0C6F3FF9}">
      <dgm:prSet/>
      <dgm:spPr/>
      <dgm:t>
        <a:bodyPr/>
        <a:lstStyle/>
        <a:p>
          <a:endParaRPr lang="en-US"/>
        </a:p>
      </dgm:t>
    </dgm:pt>
    <dgm:pt modelId="{09B246E1-6FB8-4D8E-9F00-F251FD2994DC}" type="sibTrans" cxnId="{99BB6DEE-25BF-45C3-9279-AF3B0C6F3FF9}">
      <dgm:prSet/>
      <dgm:spPr/>
      <dgm:t>
        <a:bodyPr/>
        <a:lstStyle/>
        <a:p>
          <a:endParaRPr lang="en-US"/>
        </a:p>
      </dgm:t>
    </dgm:pt>
    <dgm:pt modelId="{E8A3A8BE-E614-4D17-A4F8-CA101C43F5FC}">
      <dgm:prSet/>
      <dgm:spPr/>
      <dgm:t>
        <a:bodyPr/>
        <a:lstStyle/>
        <a:p>
          <a:r>
            <a:rPr lang="en-US">
              <a:solidFill>
                <a:schemeClr val="tx1"/>
              </a:solidFill>
            </a:rPr>
            <a:t>Surveys at many locations in community</a:t>
          </a:r>
        </a:p>
      </dgm:t>
    </dgm:pt>
    <dgm:pt modelId="{8E8BA221-0ADC-41AE-928A-5D39CEA4A177}" type="parTrans" cxnId="{D91B791C-35AA-41A0-8BB4-92B7963FDF50}">
      <dgm:prSet/>
      <dgm:spPr/>
      <dgm:t>
        <a:bodyPr/>
        <a:lstStyle/>
        <a:p>
          <a:endParaRPr lang="en-US"/>
        </a:p>
      </dgm:t>
    </dgm:pt>
    <dgm:pt modelId="{2E0C8816-C256-46B4-B352-5EC48E649C9B}" type="sibTrans" cxnId="{D91B791C-35AA-41A0-8BB4-92B7963FDF50}">
      <dgm:prSet/>
      <dgm:spPr/>
      <dgm:t>
        <a:bodyPr/>
        <a:lstStyle/>
        <a:p>
          <a:endParaRPr lang="en-US"/>
        </a:p>
      </dgm:t>
    </dgm:pt>
    <dgm:pt modelId="{401182FC-9A99-4358-B6E6-6809E2C62D76}">
      <dgm:prSet/>
      <dgm:spPr/>
      <dgm:t>
        <a:bodyPr/>
        <a:lstStyle/>
        <a:p>
          <a:r>
            <a:rPr lang="en-US">
              <a:solidFill>
                <a:schemeClr val="tx1"/>
              </a:solidFill>
            </a:rPr>
            <a:t>Multiple days to collect data</a:t>
          </a:r>
        </a:p>
      </dgm:t>
    </dgm:pt>
    <dgm:pt modelId="{98183D3A-A523-4794-BB1A-B97E278D4854}" type="parTrans" cxnId="{AD7CA8CF-9B88-40EA-803E-2FFF89DE1AD5}">
      <dgm:prSet/>
      <dgm:spPr/>
      <dgm:t>
        <a:bodyPr/>
        <a:lstStyle/>
        <a:p>
          <a:endParaRPr lang="en-US"/>
        </a:p>
      </dgm:t>
    </dgm:pt>
    <dgm:pt modelId="{E57C19D1-822B-4929-98D9-72C354AB4BA6}" type="sibTrans" cxnId="{AD7CA8CF-9B88-40EA-803E-2FFF89DE1AD5}">
      <dgm:prSet/>
      <dgm:spPr/>
      <dgm:t>
        <a:bodyPr/>
        <a:lstStyle/>
        <a:p>
          <a:endParaRPr lang="en-US"/>
        </a:p>
      </dgm:t>
    </dgm:pt>
    <dgm:pt modelId="{99AAB570-545D-406A-9369-EDAEC85DE263}">
      <dgm:prSet/>
      <dgm:spPr/>
      <dgm:t>
        <a:bodyPr/>
        <a:lstStyle/>
        <a:p>
          <a:r>
            <a:rPr lang="en-US" b="1" dirty="0">
              <a:solidFill>
                <a:schemeClr val="tx1"/>
              </a:solidFill>
            </a:rPr>
            <a:t>Event Based Count</a:t>
          </a:r>
        </a:p>
      </dgm:t>
    </dgm:pt>
    <dgm:pt modelId="{B67C0EC2-B518-4753-9FE5-B9D805401CCE}" type="parTrans" cxnId="{C4A1DA7C-15CD-4EFE-ACC3-9C38DF014F5E}">
      <dgm:prSet/>
      <dgm:spPr/>
      <dgm:t>
        <a:bodyPr/>
        <a:lstStyle/>
        <a:p>
          <a:endParaRPr lang="en-US"/>
        </a:p>
      </dgm:t>
    </dgm:pt>
    <dgm:pt modelId="{EBD7CA26-07C8-4215-AB21-DAABC4B76F32}" type="sibTrans" cxnId="{C4A1DA7C-15CD-4EFE-ACC3-9C38DF014F5E}">
      <dgm:prSet/>
      <dgm:spPr/>
      <dgm:t>
        <a:bodyPr/>
        <a:lstStyle/>
        <a:p>
          <a:endParaRPr lang="en-US"/>
        </a:p>
      </dgm:t>
    </dgm:pt>
    <dgm:pt modelId="{D0737701-CA7C-481F-BF4B-926DC0F50A9D}">
      <dgm:prSet/>
      <dgm:spPr/>
      <dgm:t>
        <a:bodyPr/>
        <a:lstStyle/>
        <a:p>
          <a:r>
            <a:rPr lang="en-US">
              <a:solidFill>
                <a:schemeClr val="tx1"/>
              </a:solidFill>
            </a:rPr>
            <a:t>Outreach/promotion before count</a:t>
          </a:r>
        </a:p>
      </dgm:t>
    </dgm:pt>
    <dgm:pt modelId="{58048404-F8BD-42DB-9EBB-16ED91C32F33}" type="parTrans" cxnId="{46B71A7A-B33B-40EE-B902-3A2BF5A4250E}">
      <dgm:prSet/>
      <dgm:spPr/>
      <dgm:t>
        <a:bodyPr/>
        <a:lstStyle/>
        <a:p>
          <a:endParaRPr lang="en-US"/>
        </a:p>
      </dgm:t>
    </dgm:pt>
    <dgm:pt modelId="{F05ADC3F-AD01-4E96-BA1F-31F812AAC323}" type="sibTrans" cxnId="{46B71A7A-B33B-40EE-B902-3A2BF5A4250E}">
      <dgm:prSet/>
      <dgm:spPr/>
      <dgm:t>
        <a:bodyPr/>
        <a:lstStyle/>
        <a:p>
          <a:endParaRPr lang="en-US"/>
        </a:p>
      </dgm:t>
    </dgm:pt>
    <dgm:pt modelId="{A91B268A-AF3D-47F2-BD4B-DD86A264E01C}">
      <dgm:prSet/>
      <dgm:spPr/>
      <dgm:t>
        <a:bodyPr/>
        <a:lstStyle/>
        <a:p>
          <a:r>
            <a:rPr lang="en-US">
              <a:solidFill>
                <a:schemeClr val="tx1"/>
              </a:solidFill>
            </a:rPr>
            <a:t>Resource Fair activity with surveys</a:t>
          </a:r>
        </a:p>
      </dgm:t>
    </dgm:pt>
    <dgm:pt modelId="{DB36EE40-0137-4349-87BD-F356CC32C280}" type="parTrans" cxnId="{57999AC1-C4CC-4F52-A2CB-13127A88D9CB}">
      <dgm:prSet/>
      <dgm:spPr/>
      <dgm:t>
        <a:bodyPr/>
        <a:lstStyle/>
        <a:p>
          <a:endParaRPr lang="en-US"/>
        </a:p>
      </dgm:t>
    </dgm:pt>
    <dgm:pt modelId="{9221104A-7DB0-4DC2-9637-E7F2B13DDBBC}" type="sibTrans" cxnId="{57999AC1-C4CC-4F52-A2CB-13127A88D9CB}">
      <dgm:prSet/>
      <dgm:spPr/>
      <dgm:t>
        <a:bodyPr/>
        <a:lstStyle/>
        <a:p>
          <a:endParaRPr lang="en-US"/>
        </a:p>
      </dgm:t>
    </dgm:pt>
    <dgm:pt modelId="{5EFE1AB7-81E7-4608-9606-C1D53480D414}">
      <dgm:prSet/>
      <dgm:spPr/>
      <dgm:t>
        <a:bodyPr/>
        <a:lstStyle/>
        <a:p>
          <a:r>
            <a:rPr lang="en-US">
              <a:solidFill>
                <a:schemeClr val="tx1"/>
              </a:solidFill>
            </a:rPr>
            <a:t>1-2 day data collection</a:t>
          </a:r>
        </a:p>
      </dgm:t>
    </dgm:pt>
    <dgm:pt modelId="{78BF9BF0-E6A9-4BA9-B056-32D7EF647E00}" type="parTrans" cxnId="{5001578D-B4B4-4509-BDA6-22FC50D90600}">
      <dgm:prSet/>
      <dgm:spPr/>
      <dgm:t>
        <a:bodyPr/>
        <a:lstStyle/>
        <a:p>
          <a:endParaRPr lang="en-US"/>
        </a:p>
      </dgm:t>
    </dgm:pt>
    <dgm:pt modelId="{18AF716A-0CCA-48FA-882B-85B2CD68BD6C}" type="sibTrans" cxnId="{5001578D-B4B4-4509-BDA6-22FC50D90600}">
      <dgm:prSet/>
      <dgm:spPr/>
      <dgm:t>
        <a:bodyPr/>
        <a:lstStyle/>
        <a:p>
          <a:endParaRPr lang="en-US"/>
        </a:p>
      </dgm:t>
    </dgm:pt>
    <dgm:pt modelId="{B1B88E22-070D-4132-AC2D-BF8951A6C752}">
      <dgm:prSet/>
      <dgm:spPr/>
      <dgm:t>
        <a:bodyPr/>
        <a:lstStyle/>
        <a:p>
          <a:r>
            <a:rPr lang="en-US" b="1" dirty="0">
              <a:solidFill>
                <a:schemeClr val="tx1"/>
              </a:solidFill>
            </a:rPr>
            <a:t>Street Outreach Based Count</a:t>
          </a:r>
        </a:p>
      </dgm:t>
    </dgm:pt>
    <dgm:pt modelId="{FFE47219-C531-4C05-9792-6213F72733E3}" type="parTrans" cxnId="{7EA92E9A-C25E-4D70-8CF1-394A5D42767F}">
      <dgm:prSet/>
      <dgm:spPr/>
      <dgm:t>
        <a:bodyPr/>
        <a:lstStyle/>
        <a:p>
          <a:endParaRPr lang="en-US"/>
        </a:p>
      </dgm:t>
    </dgm:pt>
    <dgm:pt modelId="{49305052-C150-45E3-A9E0-CC4EAFF30BA8}" type="sibTrans" cxnId="{7EA92E9A-C25E-4D70-8CF1-394A5D42767F}">
      <dgm:prSet/>
      <dgm:spPr/>
      <dgm:t>
        <a:bodyPr/>
        <a:lstStyle/>
        <a:p>
          <a:endParaRPr lang="en-US"/>
        </a:p>
      </dgm:t>
    </dgm:pt>
    <dgm:pt modelId="{978EE3BA-AB18-4FEB-BC26-43E6373369FA}">
      <dgm:prSet/>
      <dgm:spPr/>
      <dgm:t>
        <a:bodyPr/>
        <a:lstStyle/>
        <a:p>
          <a:r>
            <a:rPr lang="en-US">
              <a:solidFill>
                <a:schemeClr val="tx1"/>
              </a:solidFill>
            </a:rPr>
            <a:t>Survey conducted by outreach staff</a:t>
          </a:r>
        </a:p>
      </dgm:t>
    </dgm:pt>
    <dgm:pt modelId="{6F0840D1-750D-43C5-ABE1-F51EBC4315BD}" type="parTrans" cxnId="{459FC0AB-D035-40C0-B5EC-69E6362D833F}">
      <dgm:prSet/>
      <dgm:spPr/>
      <dgm:t>
        <a:bodyPr/>
        <a:lstStyle/>
        <a:p>
          <a:endParaRPr lang="en-US"/>
        </a:p>
      </dgm:t>
    </dgm:pt>
    <dgm:pt modelId="{BD7860E0-8443-480F-AD31-05E076B1D4CF}" type="sibTrans" cxnId="{459FC0AB-D035-40C0-B5EC-69E6362D833F}">
      <dgm:prSet/>
      <dgm:spPr/>
      <dgm:t>
        <a:bodyPr/>
        <a:lstStyle/>
        <a:p>
          <a:endParaRPr lang="en-US"/>
        </a:p>
      </dgm:t>
    </dgm:pt>
    <dgm:pt modelId="{0655B49F-134A-4884-A97C-C3F25A90EEA1}">
      <dgm:prSet/>
      <dgm:spPr/>
      <dgm:t>
        <a:bodyPr/>
        <a:lstStyle/>
        <a:p>
          <a:r>
            <a:rPr lang="en-US" dirty="0">
              <a:solidFill>
                <a:schemeClr val="tx1"/>
              </a:solidFill>
            </a:rPr>
            <a:t>1 night data collection</a:t>
          </a:r>
        </a:p>
      </dgm:t>
    </dgm:pt>
    <dgm:pt modelId="{46064047-ED2E-446B-99F7-F00D6BDE086B}" type="parTrans" cxnId="{B642C0D6-26D3-433A-907A-0A0AC6360DE1}">
      <dgm:prSet/>
      <dgm:spPr/>
      <dgm:t>
        <a:bodyPr/>
        <a:lstStyle/>
        <a:p>
          <a:endParaRPr lang="en-US"/>
        </a:p>
      </dgm:t>
    </dgm:pt>
    <dgm:pt modelId="{3802DB90-2B65-4F41-817C-DE981578D571}" type="sibTrans" cxnId="{B642C0D6-26D3-433A-907A-0A0AC6360DE1}">
      <dgm:prSet/>
      <dgm:spPr/>
      <dgm:t>
        <a:bodyPr/>
        <a:lstStyle/>
        <a:p>
          <a:endParaRPr lang="en-US"/>
        </a:p>
      </dgm:t>
    </dgm:pt>
    <dgm:pt modelId="{A068D303-A175-4079-94D6-527F822FA0D4}" type="pres">
      <dgm:prSet presAssocID="{523304DC-1179-4E73-9178-43548517E36F}" presName="Name0" presStyleCnt="0">
        <dgm:presLayoutVars>
          <dgm:dir/>
          <dgm:animLvl val="lvl"/>
          <dgm:resizeHandles val="exact"/>
        </dgm:presLayoutVars>
      </dgm:prSet>
      <dgm:spPr/>
    </dgm:pt>
    <dgm:pt modelId="{65C1AF06-116B-4767-B7EC-D23F98E55602}" type="pres">
      <dgm:prSet presAssocID="{0CA0F545-C3CB-4378-8564-F980EA09D758}" presName="composite" presStyleCnt="0"/>
      <dgm:spPr/>
    </dgm:pt>
    <dgm:pt modelId="{3D29DE90-4239-4011-991A-7E9FBA41E0D0}" type="pres">
      <dgm:prSet presAssocID="{0CA0F545-C3CB-4378-8564-F980EA09D758}" presName="parTx" presStyleLbl="alignNode1" presStyleIdx="0" presStyleCnt="3">
        <dgm:presLayoutVars>
          <dgm:chMax val="0"/>
          <dgm:chPref val="0"/>
          <dgm:bulletEnabled val="1"/>
        </dgm:presLayoutVars>
      </dgm:prSet>
      <dgm:spPr/>
    </dgm:pt>
    <dgm:pt modelId="{D1708548-4FCE-4794-94FF-6F15EEAE7AB7}" type="pres">
      <dgm:prSet presAssocID="{0CA0F545-C3CB-4378-8564-F980EA09D758}" presName="desTx" presStyleLbl="alignAccFollowNode1" presStyleIdx="0" presStyleCnt="3">
        <dgm:presLayoutVars>
          <dgm:bulletEnabled val="1"/>
        </dgm:presLayoutVars>
      </dgm:prSet>
      <dgm:spPr/>
    </dgm:pt>
    <dgm:pt modelId="{E571FB8C-BF6F-4A95-9B2F-A5413A3E1997}" type="pres">
      <dgm:prSet presAssocID="{166ECB0A-6107-498D-9C1A-261FCB5666B2}" presName="space" presStyleCnt="0"/>
      <dgm:spPr/>
    </dgm:pt>
    <dgm:pt modelId="{5AC28D47-22BE-468E-90F1-C9AF676DA3D5}" type="pres">
      <dgm:prSet presAssocID="{99AAB570-545D-406A-9369-EDAEC85DE263}" presName="composite" presStyleCnt="0"/>
      <dgm:spPr/>
    </dgm:pt>
    <dgm:pt modelId="{872B4000-F3C8-4682-9FA0-DAFDD1DC9607}" type="pres">
      <dgm:prSet presAssocID="{99AAB570-545D-406A-9369-EDAEC85DE263}" presName="parTx" presStyleLbl="alignNode1" presStyleIdx="1" presStyleCnt="3">
        <dgm:presLayoutVars>
          <dgm:chMax val="0"/>
          <dgm:chPref val="0"/>
          <dgm:bulletEnabled val="1"/>
        </dgm:presLayoutVars>
      </dgm:prSet>
      <dgm:spPr/>
    </dgm:pt>
    <dgm:pt modelId="{4AB8642F-97DC-4B4A-90AB-F184A23ACA40}" type="pres">
      <dgm:prSet presAssocID="{99AAB570-545D-406A-9369-EDAEC85DE263}" presName="desTx" presStyleLbl="alignAccFollowNode1" presStyleIdx="1" presStyleCnt="3">
        <dgm:presLayoutVars>
          <dgm:bulletEnabled val="1"/>
        </dgm:presLayoutVars>
      </dgm:prSet>
      <dgm:spPr/>
    </dgm:pt>
    <dgm:pt modelId="{B2DA44BA-CAE9-4BAB-ACF5-1439037EB60B}" type="pres">
      <dgm:prSet presAssocID="{EBD7CA26-07C8-4215-AB21-DAABC4B76F32}" presName="space" presStyleCnt="0"/>
      <dgm:spPr/>
    </dgm:pt>
    <dgm:pt modelId="{CEDAE169-AE6E-4604-A730-78E11D7116C1}" type="pres">
      <dgm:prSet presAssocID="{B1B88E22-070D-4132-AC2D-BF8951A6C752}" presName="composite" presStyleCnt="0"/>
      <dgm:spPr/>
    </dgm:pt>
    <dgm:pt modelId="{5ECCBBAE-4CE5-4455-ADAF-12F4384E283A}" type="pres">
      <dgm:prSet presAssocID="{B1B88E22-070D-4132-AC2D-BF8951A6C752}" presName="parTx" presStyleLbl="alignNode1" presStyleIdx="2" presStyleCnt="3">
        <dgm:presLayoutVars>
          <dgm:chMax val="0"/>
          <dgm:chPref val="0"/>
          <dgm:bulletEnabled val="1"/>
        </dgm:presLayoutVars>
      </dgm:prSet>
      <dgm:spPr/>
    </dgm:pt>
    <dgm:pt modelId="{ACFE517F-2561-469E-84BA-ADCF2575E582}" type="pres">
      <dgm:prSet presAssocID="{B1B88E22-070D-4132-AC2D-BF8951A6C752}" presName="desTx" presStyleLbl="alignAccFollowNode1" presStyleIdx="2" presStyleCnt="3">
        <dgm:presLayoutVars>
          <dgm:bulletEnabled val="1"/>
        </dgm:presLayoutVars>
      </dgm:prSet>
      <dgm:spPr/>
    </dgm:pt>
  </dgm:ptLst>
  <dgm:cxnLst>
    <dgm:cxn modelId="{9CFF7E02-2CD2-4CC9-BF67-01C53EC66882}" type="presOf" srcId="{E8A3A8BE-E614-4D17-A4F8-CA101C43F5FC}" destId="{D1708548-4FCE-4794-94FF-6F15EEAE7AB7}" srcOrd="0" destOrd="1" presId="urn:microsoft.com/office/officeart/2005/8/layout/hList1"/>
    <dgm:cxn modelId="{531AF607-DE0D-48B3-94B1-3CE880864BCE}" type="presOf" srcId="{5EFE1AB7-81E7-4608-9606-C1D53480D414}" destId="{4AB8642F-97DC-4B4A-90AB-F184A23ACA40}" srcOrd="0" destOrd="2" presId="urn:microsoft.com/office/officeart/2005/8/layout/hList1"/>
    <dgm:cxn modelId="{98E84111-82BB-45FA-AFFC-06F8E0045223}" srcId="{523304DC-1179-4E73-9178-43548517E36F}" destId="{0CA0F545-C3CB-4378-8564-F980EA09D758}" srcOrd="0" destOrd="0" parTransId="{7A5E2A02-451A-457D-BD72-4C5CD0416BC0}" sibTransId="{166ECB0A-6107-498D-9C1A-261FCB5666B2}"/>
    <dgm:cxn modelId="{D91B791C-35AA-41A0-8BB4-92B7963FDF50}" srcId="{0CA0F545-C3CB-4378-8564-F980EA09D758}" destId="{E8A3A8BE-E614-4D17-A4F8-CA101C43F5FC}" srcOrd="1" destOrd="0" parTransId="{8E8BA221-0ADC-41AE-928A-5D39CEA4A177}" sibTransId="{2E0C8816-C256-46B4-B352-5EC48E649C9B}"/>
    <dgm:cxn modelId="{3F4DC721-4C04-4108-930C-B69808F9423A}" type="presOf" srcId="{978EE3BA-AB18-4FEB-BC26-43E6373369FA}" destId="{ACFE517F-2561-469E-84BA-ADCF2575E582}" srcOrd="0" destOrd="0" presId="urn:microsoft.com/office/officeart/2005/8/layout/hList1"/>
    <dgm:cxn modelId="{ECBE232C-9BC6-45D4-BF42-E3D274627437}" type="presOf" srcId="{0655B49F-134A-4884-A97C-C3F25A90EEA1}" destId="{ACFE517F-2561-469E-84BA-ADCF2575E582}" srcOrd="0" destOrd="1" presId="urn:microsoft.com/office/officeart/2005/8/layout/hList1"/>
    <dgm:cxn modelId="{93D9866C-152A-44B5-85F8-11FF3F3A0645}" type="presOf" srcId="{D0737701-CA7C-481F-BF4B-926DC0F50A9D}" destId="{4AB8642F-97DC-4B4A-90AB-F184A23ACA40}" srcOrd="0" destOrd="0" presId="urn:microsoft.com/office/officeart/2005/8/layout/hList1"/>
    <dgm:cxn modelId="{F84DD84E-6797-400D-A7CF-B333F605F621}" type="presOf" srcId="{217CC9E1-524A-4401-BDA0-D5F0432FE9CA}" destId="{D1708548-4FCE-4794-94FF-6F15EEAE7AB7}" srcOrd="0" destOrd="0" presId="urn:microsoft.com/office/officeart/2005/8/layout/hList1"/>
    <dgm:cxn modelId="{861C254F-4393-486E-94A9-901458F7D160}" type="presOf" srcId="{99AAB570-545D-406A-9369-EDAEC85DE263}" destId="{872B4000-F3C8-4682-9FA0-DAFDD1DC9607}" srcOrd="0" destOrd="0" presId="urn:microsoft.com/office/officeart/2005/8/layout/hList1"/>
    <dgm:cxn modelId="{F35B7859-582B-4EE0-B28D-EEB07C97E487}" type="presOf" srcId="{401182FC-9A99-4358-B6E6-6809E2C62D76}" destId="{D1708548-4FCE-4794-94FF-6F15EEAE7AB7}" srcOrd="0" destOrd="2" presId="urn:microsoft.com/office/officeart/2005/8/layout/hList1"/>
    <dgm:cxn modelId="{46B71A7A-B33B-40EE-B902-3A2BF5A4250E}" srcId="{99AAB570-545D-406A-9369-EDAEC85DE263}" destId="{D0737701-CA7C-481F-BF4B-926DC0F50A9D}" srcOrd="0" destOrd="0" parTransId="{58048404-F8BD-42DB-9EBB-16ED91C32F33}" sibTransId="{F05ADC3F-AD01-4E96-BA1F-31F812AAC323}"/>
    <dgm:cxn modelId="{C4A1DA7C-15CD-4EFE-ACC3-9C38DF014F5E}" srcId="{523304DC-1179-4E73-9178-43548517E36F}" destId="{99AAB570-545D-406A-9369-EDAEC85DE263}" srcOrd="1" destOrd="0" parTransId="{B67C0EC2-B518-4753-9FE5-B9D805401CCE}" sibTransId="{EBD7CA26-07C8-4215-AB21-DAABC4B76F32}"/>
    <dgm:cxn modelId="{5001578D-B4B4-4509-BDA6-22FC50D90600}" srcId="{99AAB570-545D-406A-9369-EDAEC85DE263}" destId="{5EFE1AB7-81E7-4608-9606-C1D53480D414}" srcOrd="2" destOrd="0" parTransId="{78BF9BF0-E6A9-4BA9-B056-32D7EF647E00}" sibTransId="{18AF716A-0CCA-48FA-882B-85B2CD68BD6C}"/>
    <dgm:cxn modelId="{7EA92E9A-C25E-4D70-8CF1-394A5D42767F}" srcId="{523304DC-1179-4E73-9178-43548517E36F}" destId="{B1B88E22-070D-4132-AC2D-BF8951A6C752}" srcOrd="2" destOrd="0" parTransId="{FFE47219-C531-4C05-9792-6213F72733E3}" sibTransId="{49305052-C150-45E3-A9E0-CC4EAFF30BA8}"/>
    <dgm:cxn modelId="{0AAA21A4-FECE-4B82-9731-106B13068C3E}" type="presOf" srcId="{A91B268A-AF3D-47F2-BD4B-DD86A264E01C}" destId="{4AB8642F-97DC-4B4A-90AB-F184A23ACA40}" srcOrd="0" destOrd="1" presId="urn:microsoft.com/office/officeart/2005/8/layout/hList1"/>
    <dgm:cxn modelId="{459FC0AB-D035-40C0-B5EC-69E6362D833F}" srcId="{B1B88E22-070D-4132-AC2D-BF8951A6C752}" destId="{978EE3BA-AB18-4FEB-BC26-43E6373369FA}" srcOrd="0" destOrd="0" parTransId="{6F0840D1-750D-43C5-ABE1-F51EBC4315BD}" sibTransId="{BD7860E0-8443-480F-AD31-05E076B1D4CF}"/>
    <dgm:cxn modelId="{3B7233AD-AEB9-4D25-A34F-2C5E888E65AD}" type="presOf" srcId="{523304DC-1179-4E73-9178-43548517E36F}" destId="{A068D303-A175-4079-94D6-527F822FA0D4}" srcOrd="0" destOrd="0" presId="urn:microsoft.com/office/officeart/2005/8/layout/hList1"/>
    <dgm:cxn modelId="{57999AC1-C4CC-4F52-A2CB-13127A88D9CB}" srcId="{99AAB570-545D-406A-9369-EDAEC85DE263}" destId="{A91B268A-AF3D-47F2-BD4B-DD86A264E01C}" srcOrd="1" destOrd="0" parTransId="{DB36EE40-0137-4349-87BD-F356CC32C280}" sibTransId="{9221104A-7DB0-4DC2-9637-E7F2B13DDBBC}"/>
    <dgm:cxn modelId="{AD7CA8CF-9B88-40EA-803E-2FFF89DE1AD5}" srcId="{0CA0F545-C3CB-4378-8564-F980EA09D758}" destId="{401182FC-9A99-4358-B6E6-6809E2C62D76}" srcOrd="2" destOrd="0" parTransId="{98183D3A-A523-4794-BB1A-B97E278D4854}" sibTransId="{E57C19D1-822B-4929-98D9-72C354AB4BA6}"/>
    <dgm:cxn modelId="{B642C0D6-26D3-433A-907A-0A0AC6360DE1}" srcId="{B1B88E22-070D-4132-AC2D-BF8951A6C752}" destId="{0655B49F-134A-4884-A97C-C3F25A90EEA1}" srcOrd="1" destOrd="0" parTransId="{46064047-ED2E-446B-99F7-F00D6BDE086B}" sibTransId="{3802DB90-2B65-4F41-817C-DE981578D571}"/>
    <dgm:cxn modelId="{ACA375E4-1CF0-4CC0-8A42-B31EECA19060}" type="presOf" srcId="{0CA0F545-C3CB-4378-8564-F980EA09D758}" destId="{3D29DE90-4239-4011-991A-7E9FBA41E0D0}" srcOrd="0" destOrd="0" presId="urn:microsoft.com/office/officeart/2005/8/layout/hList1"/>
    <dgm:cxn modelId="{5CDA1AED-88C5-49BC-9C64-091B509E1D11}" type="presOf" srcId="{B1B88E22-070D-4132-AC2D-BF8951A6C752}" destId="{5ECCBBAE-4CE5-4455-ADAF-12F4384E283A}" srcOrd="0" destOrd="0" presId="urn:microsoft.com/office/officeart/2005/8/layout/hList1"/>
    <dgm:cxn modelId="{99BB6DEE-25BF-45C3-9279-AF3B0C6F3FF9}" srcId="{0CA0F545-C3CB-4378-8564-F980EA09D758}" destId="{217CC9E1-524A-4401-BDA0-D5F0432FE9CA}" srcOrd="0" destOrd="0" parTransId="{6F2FD52E-5E33-4073-BAF2-124563991D12}" sibTransId="{09B246E1-6FB8-4D8E-9F00-F251FD2994DC}"/>
    <dgm:cxn modelId="{93513CF1-1303-48FE-BE96-819CC8B70F52}" type="presParOf" srcId="{A068D303-A175-4079-94D6-527F822FA0D4}" destId="{65C1AF06-116B-4767-B7EC-D23F98E55602}" srcOrd="0" destOrd="0" presId="urn:microsoft.com/office/officeart/2005/8/layout/hList1"/>
    <dgm:cxn modelId="{C7FC1766-C557-49A4-B35F-4A79065B04AE}" type="presParOf" srcId="{65C1AF06-116B-4767-B7EC-D23F98E55602}" destId="{3D29DE90-4239-4011-991A-7E9FBA41E0D0}" srcOrd="0" destOrd="0" presId="urn:microsoft.com/office/officeart/2005/8/layout/hList1"/>
    <dgm:cxn modelId="{E00A3A13-5DAB-44EF-AE1D-EF133E3DBB9E}" type="presParOf" srcId="{65C1AF06-116B-4767-B7EC-D23F98E55602}" destId="{D1708548-4FCE-4794-94FF-6F15EEAE7AB7}" srcOrd="1" destOrd="0" presId="urn:microsoft.com/office/officeart/2005/8/layout/hList1"/>
    <dgm:cxn modelId="{77DBCC42-A24E-40DC-8BD9-32962EC42F6A}" type="presParOf" srcId="{A068D303-A175-4079-94D6-527F822FA0D4}" destId="{E571FB8C-BF6F-4A95-9B2F-A5413A3E1997}" srcOrd="1" destOrd="0" presId="urn:microsoft.com/office/officeart/2005/8/layout/hList1"/>
    <dgm:cxn modelId="{9B384A59-9884-4FD8-AA33-CE91A128E858}" type="presParOf" srcId="{A068D303-A175-4079-94D6-527F822FA0D4}" destId="{5AC28D47-22BE-468E-90F1-C9AF676DA3D5}" srcOrd="2" destOrd="0" presId="urn:microsoft.com/office/officeart/2005/8/layout/hList1"/>
    <dgm:cxn modelId="{1D451C14-1915-4457-A7B7-6DE8FD7EAF4E}" type="presParOf" srcId="{5AC28D47-22BE-468E-90F1-C9AF676DA3D5}" destId="{872B4000-F3C8-4682-9FA0-DAFDD1DC9607}" srcOrd="0" destOrd="0" presId="urn:microsoft.com/office/officeart/2005/8/layout/hList1"/>
    <dgm:cxn modelId="{EA9F5CEA-EBB6-4FDD-A9ED-9260289208D0}" type="presParOf" srcId="{5AC28D47-22BE-468E-90F1-C9AF676DA3D5}" destId="{4AB8642F-97DC-4B4A-90AB-F184A23ACA40}" srcOrd="1" destOrd="0" presId="urn:microsoft.com/office/officeart/2005/8/layout/hList1"/>
    <dgm:cxn modelId="{DA277B13-4D59-4132-BE66-7CF76F3161AA}" type="presParOf" srcId="{A068D303-A175-4079-94D6-527F822FA0D4}" destId="{B2DA44BA-CAE9-4BAB-ACF5-1439037EB60B}" srcOrd="3" destOrd="0" presId="urn:microsoft.com/office/officeart/2005/8/layout/hList1"/>
    <dgm:cxn modelId="{9244EC94-A80B-4813-B093-0D534EFC29E5}" type="presParOf" srcId="{A068D303-A175-4079-94D6-527F822FA0D4}" destId="{CEDAE169-AE6E-4604-A730-78E11D7116C1}" srcOrd="4" destOrd="0" presId="urn:microsoft.com/office/officeart/2005/8/layout/hList1"/>
    <dgm:cxn modelId="{AF7B5777-D736-4694-B693-E681004F673D}" type="presParOf" srcId="{CEDAE169-AE6E-4604-A730-78E11D7116C1}" destId="{5ECCBBAE-4CE5-4455-ADAF-12F4384E283A}" srcOrd="0" destOrd="0" presId="urn:microsoft.com/office/officeart/2005/8/layout/hList1"/>
    <dgm:cxn modelId="{219692C8-B860-4D74-8D7C-A31C1E1883A6}" type="presParOf" srcId="{CEDAE169-AE6E-4604-A730-78E11D7116C1}" destId="{ACFE517F-2561-469E-84BA-ADCF2575E58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E83491-789D-4409-85F5-66DE4D208E2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B92EE556-BB09-400E-90C7-4CB62E3775EE}">
      <dgm:prSet phldrT="[Text]"/>
      <dgm:spPr/>
      <dgm:t>
        <a:bodyPr/>
        <a:lstStyle/>
        <a:p>
          <a:r>
            <a:rPr lang="en-US" dirty="0"/>
            <a:t>Wednesday Night</a:t>
          </a:r>
        </a:p>
      </dgm:t>
    </dgm:pt>
    <dgm:pt modelId="{6AC8BD8C-8D68-419C-AB45-10529BD0BAAB}" type="parTrans" cxnId="{7631ED5F-9D56-4E07-80F9-AB9B81834906}">
      <dgm:prSet/>
      <dgm:spPr/>
      <dgm:t>
        <a:bodyPr/>
        <a:lstStyle/>
        <a:p>
          <a:endParaRPr lang="en-US"/>
        </a:p>
      </dgm:t>
    </dgm:pt>
    <dgm:pt modelId="{753734EC-5C49-4358-9A49-9AF3BD010B6A}" type="sibTrans" cxnId="{7631ED5F-9D56-4E07-80F9-AB9B81834906}">
      <dgm:prSet/>
      <dgm:spPr/>
      <dgm:t>
        <a:bodyPr/>
        <a:lstStyle/>
        <a:p>
          <a:endParaRPr lang="en-US"/>
        </a:p>
      </dgm:t>
    </dgm:pt>
    <dgm:pt modelId="{4085D18A-7202-45E2-B292-51D2848FDDB4}">
      <dgm:prSet phldrT="[Text]"/>
      <dgm:spPr/>
      <dgm:t>
        <a:bodyPr/>
        <a:lstStyle/>
        <a:p>
          <a:r>
            <a:rPr lang="en-US" dirty="0"/>
            <a:t>Street outreach/ known locations</a:t>
          </a:r>
        </a:p>
      </dgm:t>
    </dgm:pt>
    <dgm:pt modelId="{147473FE-126F-4E38-B188-6A336FE4C03B}" type="parTrans" cxnId="{100E1EBA-BE08-40A0-AA72-926381648412}">
      <dgm:prSet/>
      <dgm:spPr/>
      <dgm:t>
        <a:bodyPr/>
        <a:lstStyle/>
        <a:p>
          <a:endParaRPr lang="en-US"/>
        </a:p>
      </dgm:t>
    </dgm:pt>
    <dgm:pt modelId="{7AD551E5-356E-4AD7-BC09-2B3352CD8B38}" type="sibTrans" cxnId="{100E1EBA-BE08-40A0-AA72-926381648412}">
      <dgm:prSet/>
      <dgm:spPr/>
      <dgm:t>
        <a:bodyPr/>
        <a:lstStyle/>
        <a:p>
          <a:endParaRPr lang="en-US"/>
        </a:p>
      </dgm:t>
    </dgm:pt>
    <dgm:pt modelId="{09B816B2-F6F6-4E43-A6DA-0DC29CD4D645}">
      <dgm:prSet phldrT="[Text]"/>
      <dgm:spPr/>
      <dgm:t>
        <a:bodyPr/>
        <a:lstStyle/>
        <a:p>
          <a:r>
            <a:rPr lang="en-US" dirty="0"/>
            <a:t>Thursday</a:t>
          </a:r>
        </a:p>
      </dgm:t>
    </dgm:pt>
    <dgm:pt modelId="{71BB3D3D-46A8-415F-912A-D47D27193F11}" type="parTrans" cxnId="{06BE313A-224D-46C3-9FAC-C43C986EA331}">
      <dgm:prSet/>
      <dgm:spPr/>
      <dgm:t>
        <a:bodyPr/>
        <a:lstStyle/>
        <a:p>
          <a:endParaRPr lang="en-US"/>
        </a:p>
      </dgm:t>
    </dgm:pt>
    <dgm:pt modelId="{87042202-15C0-43E1-A605-F134A47A0FE2}" type="sibTrans" cxnId="{06BE313A-224D-46C3-9FAC-C43C986EA331}">
      <dgm:prSet/>
      <dgm:spPr/>
      <dgm:t>
        <a:bodyPr/>
        <a:lstStyle/>
        <a:p>
          <a:endParaRPr lang="en-US"/>
        </a:p>
      </dgm:t>
    </dgm:pt>
    <dgm:pt modelId="{00A04B9A-D593-4B76-8FEB-E6985AA020D3}">
      <dgm:prSet phldrT="[Text]"/>
      <dgm:spPr/>
      <dgm:t>
        <a:bodyPr/>
        <a:lstStyle/>
        <a:p>
          <a:r>
            <a:rPr lang="en-US" dirty="0"/>
            <a:t>Event-based counts*</a:t>
          </a:r>
        </a:p>
      </dgm:t>
    </dgm:pt>
    <dgm:pt modelId="{170CF7AC-3A1F-4F02-A2D8-271F0FF0EE39}" type="parTrans" cxnId="{565DEE81-29F1-40B6-9721-2A4E95975930}">
      <dgm:prSet/>
      <dgm:spPr/>
      <dgm:t>
        <a:bodyPr/>
        <a:lstStyle/>
        <a:p>
          <a:endParaRPr lang="en-US"/>
        </a:p>
      </dgm:t>
    </dgm:pt>
    <dgm:pt modelId="{C96DCFB1-4D0A-4DDC-8804-792B87352C49}" type="sibTrans" cxnId="{565DEE81-29F1-40B6-9721-2A4E95975930}">
      <dgm:prSet/>
      <dgm:spPr/>
      <dgm:t>
        <a:bodyPr/>
        <a:lstStyle/>
        <a:p>
          <a:endParaRPr lang="en-US"/>
        </a:p>
      </dgm:t>
    </dgm:pt>
    <dgm:pt modelId="{A2A65905-8165-4E5A-A864-3D738799244F}">
      <dgm:prSet phldrT="[Text]"/>
      <dgm:spPr/>
      <dgm:t>
        <a:bodyPr/>
        <a:lstStyle/>
        <a:p>
          <a:r>
            <a:rPr lang="en-US" dirty="0"/>
            <a:t>Service-based counts begin</a:t>
          </a:r>
        </a:p>
      </dgm:t>
    </dgm:pt>
    <dgm:pt modelId="{F5342F1A-498E-4C3D-8DC9-395060B0890D}" type="parTrans" cxnId="{8C781717-D057-4077-A3CD-38A36FF77F8F}">
      <dgm:prSet/>
      <dgm:spPr/>
      <dgm:t>
        <a:bodyPr/>
        <a:lstStyle/>
        <a:p>
          <a:endParaRPr lang="en-US"/>
        </a:p>
      </dgm:t>
    </dgm:pt>
    <dgm:pt modelId="{BBD475A9-08E9-477B-961C-4F266DC39AD5}" type="sibTrans" cxnId="{8C781717-D057-4077-A3CD-38A36FF77F8F}">
      <dgm:prSet/>
      <dgm:spPr/>
      <dgm:t>
        <a:bodyPr/>
        <a:lstStyle/>
        <a:p>
          <a:endParaRPr lang="en-US"/>
        </a:p>
      </dgm:t>
    </dgm:pt>
    <dgm:pt modelId="{BA346BF6-CF53-4CFA-8FA2-C5D4E29BAD97}">
      <dgm:prSet phldrT="[Text]"/>
      <dgm:spPr/>
      <dgm:t>
        <a:bodyPr/>
        <a:lstStyle/>
        <a:p>
          <a:r>
            <a:rPr lang="en-US" dirty="0"/>
            <a:t>Friday – Tuesday</a:t>
          </a:r>
        </a:p>
      </dgm:t>
    </dgm:pt>
    <dgm:pt modelId="{78EFBAEE-6A16-451D-845E-0FCB951943D4}" type="parTrans" cxnId="{D55EEA63-B961-4369-84A6-F913EFE6F3DF}">
      <dgm:prSet/>
      <dgm:spPr/>
      <dgm:t>
        <a:bodyPr/>
        <a:lstStyle/>
        <a:p>
          <a:endParaRPr lang="en-US"/>
        </a:p>
      </dgm:t>
    </dgm:pt>
    <dgm:pt modelId="{E9692157-D2C1-4AFD-947D-40AC853773E6}" type="sibTrans" cxnId="{D55EEA63-B961-4369-84A6-F913EFE6F3DF}">
      <dgm:prSet/>
      <dgm:spPr/>
      <dgm:t>
        <a:bodyPr/>
        <a:lstStyle/>
        <a:p>
          <a:endParaRPr lang="en-US"/>
        </a:p>
      </dgm:t>
    </dgm:pt>
    <dgm:pt modelId="{91319D19-0C7E-4FA5-80CA-ABE38464FCDE}">
      <dgm:prSet phldrT="[Text]"/>
      <dgm:spPr/>
      <dgm:t>
        <a:bodyPr/>
        <a:lstStyle/>
        <a:p>
          <a:r>
            <a:rPr lang="en-US" dirty="0"/>
            <a:t>Service-based counts continue</a:t>
          </a:r>
        </a:p>
      </dgm:t>
    </dgm:pt>
    <dgm:pt modelId="{A173303B-02EF-4704-BF62-7E771EF69492}" type="parTrans" cxnId="{99822B60-F11B-48D2-AC0B-FC3E4FEB77DA}">
      <dgm:prSet/>
      <dgm:spPr/>
      <dgm:t>
        <a:bodyPr/>
        <a:lstStyle/>
        <a:p>
          <a:endParaRPr lang="en-US"/>
        </a:p>
      </dgm:t>
    </dgm:pt>
    <dgm:pt modelId="{89056125-09CF-4E14-8601-C6546AC31167}" type="sibTrans" cxnId="{99822B60-F11B-48D2-AC0B-FC3E4FEB77DA}">
      <dgm:prSet/>
      <dgm:spPr/>
      <dgm:t>
        <a:bodyPr/>
        <a:lstStyle/>
        <a:p>
          <a:endParaRPr lang="en-US"/>
        </a:p>
      </dgm:t>
    </dgm:pt>
    <dgm:pt modelId="{77EA5A5A-303B-4E0A-86E0-27C5FF1FDB45}">
      <dgm:prSet phldrT="[Text]"/>
      <dgm:spPr>
        <a:solidFill>
          <a:schemeClr val="accent1">
            <a:lumMod val="75000"/>
          </a:schemeClr>
        </a:solidFill>
      </dgm:spPr>
      <dgm:t>
        <a:bodyPr/>
        <a:lstStyle/>
        <a:p>
          <a:r>
            <a:rPr lang="en-US" dirty="0"/>
            <a:t>Wednesday – Friday</a:t>
          </a:r>
        </a:p>
      </dgm:t>
    </dgm:pt>
    <dgm:pt modelId="{0A5313AE-E995-4A92-A0E1-6AD3119E784A}" type="parTrans" cxnId="{F9B61BCC-E2C1-475D-94B0-8657133D6006}">
      <dgm:prSet/>
      <dgm:spPr/>
      <dgm:t>
        <a:bodyPr/>
        <a:lstStyle/>
        <a:p>
          <a:endParaRPr lang="en-US"/>
        </a:p>
      </dgm:t>
    </dgm:pt>
    <dgm:pt modelId="{60A550F0-00D4-4CB5-B29A-0F7C53CA4D5C}" type="sibTrans" cxnId="{F9B61BCC-E2C1-475D-94B0-8657133D6006}">
      <dgm:prSet/>
      <dgm:spPr/>
      <dgm:t>
        <a:bodyPr/>
        <a:lstStyle/>
        <a:p>
          <a:endParaRPr lang="en-US"/>
        </a:p>
      </dgm:t>
    </dgm:pt>
    <dgm:pt modelId="{9C513B20-3D60-43A8-A182-762FC3306928}">
      <dgm:prSet phldrT="[Text]"/>
      <dgm:spPr/>
      <dgm:t>
        <a:bodyPr/>
        <a:lstStyle/>
        <a:p>
          <a:r>
            <a:rPr lang="en-US" dirty="0"/>
            <a:t>Street outreach and event-based counts begin data entry</a:t>
          </a:r>
        </a:p>
      </dgm:t>
    </dgm:pt>
    <dgm:pt modelId="{ABB9929E-8BF0-4683-9588-3A430FD6B1D3}" type="parTrans" cxnId="{11B43F0F-CB1D-41D3-A647-AE1C944155DC}">
      <dgm:prSet/>
      <dgm:spPr/>
      <dgm:t>
        <a:bodyPr/>
        <a:lstStyle/>
        <a:p>
          <a:endParaRPr lang="en-US"/>
        </a:p>
      </dgm:t>
    </dgm:pt>
    <dgm:pt modelId="{E3943EEC-BB3E-4A39-8663-9D6ABC37B92C}" type="sibTrans" cxnId="{11B43F0F-CB1D-41D3-A647-AE1C944155DC}">
      <dgm:prSet/>
      <dgm:spPr/>
      <dgm:t>
        <a:bodyPr/>
        <a:lstStyle/>
        <a:p>
          <a:endParaRPr lang="en-US"/>
        </a:p>
      </dgm:t>
    </dgm:pt>
    <dgm:pt modelId="{B14D8D2F-3826-4871-BEC6-4D5BFCDA2D8E}">
      <dgm:prSet phldrT="[Text]"/>
      <dgm:spPr/>
      <dgm:t>
        <a:bodyPr/>
        <a:lstStyle/>
        <a:p>
          <a:r>
            <a:rPr lang="en-US" dirty="0"/>
            <a:t>Data entry continues/ completed</a:t>
          </a:r>
        </a:p>
      </dgm:t>
    </dgm:pt>
    <dgm:pt modelId="{47994D1A-FBBF-48C7-B5BC-38C74928839D}" type="parTrans" cxnId="{89CBEBE5-3DDA-4E8D-BC44-C64A53F6C4FC}">
      <dgm:prSet/>
      <dgm:spPr/>
      <dgm:t>
        <a:bodyPr/>
        <a:lstStyle/>
        <a:p>
          <a:endParaRPr lang="en-US"/>
        </a:p>
      </dgm:t>
    </dgm:pt>
    <dgm:pt modelId="{28E6E35D-A24E-44EB-A04E-273C813FB58A}" type="sibTrans" cxnId="{89CBEBE5-3DDA-4E8D-BC44-C64A53F6C4FC}">
      <dgm:prSet/>
      <dgm:spPr/>
      <dgm:t>
        <a:bodyPr/>
        <a:lstStyle/>
        <a:p>
          <a:endParaRPr lang="en-US"/>
        </a:p>
      </dgm:t>
    </dgm:pt>
    <dgm:pt modelId="{C04A0760-7148-48E8-9274-DF5CD9961C76}" type="pres">
      <dgm:prSet presAssocID="{4DE83491-789D-4409-85F5-66DE4D208E2F}" presName="Name0" presStyleCnt="0">
        <dgm:presLayoutVars>
          <dgm:dir/>
          <dgm:animLvl val="lvl"/>
          <dgm:resizeHandles val="exact"/>
        </dgm:presLayoutVars>
      </dgm:prSet>
      <dgm:spPr/>
    </dgm:pt>
    <dgm:pt modelId="{A7CEB66D-3D4B-484B-B453-35DF13B2CBE8}" type="pres">
      <dgm:prSet presAssocID="{B92EE556-BB09-400E-90C7-4CB62E3775EE}" presName="composite" presStyleCnt="0"/>
      <dgm:spPr/>
    </dgm:pt>
    <dgm:pt modelId="{4149DAE6-289F-43DE-A9D3-E00A92A21CD5}" type="pres">
      <dgm:prSet presAssocID="{B92EE556-BB09-400E-90C7-4CB62E3775EE}" presName="parTx" presStyleLbl="node1" presStyleIdx="0" presStyleCnt="4">
        <dgm:presLayoutVars>
          <dgm:chMax val="0"/>
          <dgm:chPref val="0"/>
          <dgm:bulletEnabled val="1"/>
        </dgm:presLayoutVars>
      </dgm:prSet>
      <dgm:spPr/>
    </dgm:pt>
    <dgm:pt modelId="{7D97C750-B688-4E66-9A0C-F47E2DB76A94}" type="pres">
      <dgm:prSet presAssocID="{B92EE556-BB09-400E-90C7-4CB62E3775EE}" presName="desTx" presStyleLbl="revTx" presStyleIdx="0" presStyleCnt="4">
        <dgm:presLayoutVars>
          <dgm:bulletEnabled val="1"/>
        </dgm:presLayoutVars>
      </dgm:prSet>
      <dgm:spPr/>
    </dgm:pt>
    <dgm:pt modelId="{BAE687A5-ED4A-44CC-AB70-22EA697AAFF1}" type="pres">
      <dgm:prSet presAssocID="{753734EC-5C49-4358-9A49-9AF3BD010B6A}" presName="space" presStyleCnt="0"/>
      <dgm:spPr/>
    </dgm:pt>
    <dgm:pt modelId="{42721503-B70B-41A5-9833-EB4BC8298455}" type="pres">
      <dgm:prSet presAssocID="{09B816B2-F6F6-4E43-A6DA-0DC29CD4D645}" presName="composite" presStyleCnt="0"/>
      <dgm:spPr/>
    </dgm:pt>
    <dgm:pt modelId="{3ED2EC46-1DDF-4F04-B779-CB1B33A7AAC5}" type="pres">
      <dgm:prSet presAssocID="{09B816B2-F6F6-4E43-A6DA-0DC29CD4D645}" presName="parTx" presStyleLbl="node1" presStyleIdx="1" presStyleCnt="4">
        <dgm:presLayoutVars>
          <dgm:chMax val="0"/>
          <dgm:chPref val="0"/>
          <dgm:bulletEnabled val="1"/>
        </dgm:presLayoutVars>
      </dgm:prSet>
      <dgm:spPr/>
    </dgm:pt>
    <dgm:pt modelId="{9CB6C002-E1FF-4EB9-A7FF-D34FDC3DC0C9}" type="pres">
      <dgm:prSet presAssocID="{09B816B2-F6F6-4E43-A6DA-0DC29CD4D645}" presName="desTx" presStyleLbl="revTx" presStyleIdx="1" presStyleCnt="4">
        <dgm:presLayoutVars>
          <dgm:bulletEnabled val="1"/>
        </dgm:presLayoutVars>
      </dgm:prSet>
      <dgm:spPr/>
    </dgm:pt>
    <dgm:pt modelId="{36D27D90-C349-4593-ACDF-9FC5756CBCA4}" type="pres">
      <dgm:prSet presAssocID="{87042202-15C0-43E1-A605-F134A47A0FE2}" presName="space" presStyleCnt="0"/>
      <dgm:spPr/>
    </dgm:pt>
    <dgm:pt modelId="{AB0C8453-DBEC-4E79-AF1C-D0F54E3104CC}" type="pres">
      <dgm:prSet presAssocID="{BA346BF6-CF53-4CFA-8FA2-C5D4E29BAD97}" presName="composite" presStyleCnt="0"/>
      <dgm:spPr/>
    </dgm:pt>
    <dgm:pt modelId="{94596925-CE1F-492A-96B2-5AD844DE550E}" type="pres">
      <dgm:prSet presAssocID="{BA346BF6-CF53-4CFA-8FA2-C5D4E29BAD97}" presName="parTx" presStyleLbl="node1" presStyleIdx="2" presStyleCnt="4">
        <dgm:presLayoutVars>
          <dgm:chMax val="0"/>
          <dgm:chPref val="0"/>
          <dgm:bulletEnabled val="1"/>
        </dgm:presLayoutVars>
      </dgm:prSet>
      <dgm:spPr/>
    </dgm:pt>
    <dgm:pt modelId="{8721C143-3AF9-4996-8ADE-306B36F11627}" type="pres">
      <dgm:prSet presAssocID="{BA346BF6-CF53-4CFA-8FA2-C5D4E29BAD97}" presName="desTx" presStyleLbl="revTx" presStyleIdx="2" presStyleCnt="4">
        <dgm:presLayoutVars>
          <dgm:bulletEnabled val="1"/>
        </dgm:presLayoutVars>
      </dgm:prSet>
      <dgm:spPr/>
    </dgm:pt>
    <dgm:pt modelId="{EC0BF8A0-F02C-4CC3-859F-E117039FDC1D}" type="pres">
      <dgm:prSet presAssocID="{E9692157-D2C1-4AFD-947D-40AC853773E6}" presName="space" presStyleCnt="0"/>
      <dgm:spPr/>
    </dgm:pt>
    <dgm:pt modelId="{8BE6BAF8-1176-40FC-99A3-3D2EFD9A8B6E}" type="pres">
      <dgm:prSet presAssocID="{77EA5A5A-303B-4E0A-86E0-27C5FF1FDB45}" presName="composite" presStyleCnt="0"/>
      <dgm:spPr/>
    </dgm:pt>
    <dgm:pt modelId="{962BA12C-FD60-4EA5-A55C-4DC676724B85}" type="pres">
      <dgm:prSet presAssocID="{77EA5A5A-303B-4E0A-86E0-27C5FF1FDB45}" presName="parTx" presStyleLbl="node1" presStyleIdx="3" presStyleCnt="4">
        <dgm:presLayoutVars>
          <dgm:chMax val="0"/>
          <dgm:chPref val="0"/>
          <dgm:bulletEnabled val="1"/>
        </dgm:presLayoutVars>
      </dgm:prSet>
      <dgm:spPr/>
    </dgm:pt>
    <dgm:pt modelId="{D95C3EDA-9CBF-4E18-BE44-F31F6CE2D7AA}" type="pres">
      <dgm:prSet presAssocID="{77EA5A5A-303B-4E0A-86E0-27C5FF1FDB45}" presName="desTx" presStyleLbl="revTx" presStyleIdx="3" presStyleCnt="4">
        <dgm:presLayoutVars>
          <dgm:bulletEnabled val="1"/>
        </dgm:presLayoutVars>
      </dgm:prSet>
      <dgm:spPr/>
    </dgm:pt>
  </dgm:ptLst>
  <dgm:cxnLst>
    <dgm:cxn modelId="{205D1403-C3EF-4144-96A7-D1A6B36BF60D}" type="presOf" srcId="{00A04B9A-D593-4B76-8FEB-E6985AA020D3}" destId="{9CB6C002-E1FF-4EB9-A7FF-D34FDC3DC0C9}" srcOrd="0" destOrd="0" presId="urn:microsoft.com/office/officeart/2005/8/layout/chevron1"/>
    <dgm:cxn modelId="{0BF22F0F-DB81-4DBB-8EE4-FA3FB0D2365C}" type="presOf" srcId="{09B816B2-F6F6-4E43-A6DA-0DC29CD4D645}" destId="{3ED2EC46-1DDF-4F04-B779-CB1B33A7AAC5}" srcOrd="0" destOrd="0" presId="urn:microsoft.com/office/officeart/2005/8/layout/chevron1"/>
    <dgm:cxn modelId="{11B43F0F-CB1D-41D3-A647-AE1C944155DC}" srcId="{BA346BF6-CF53-4CFA-8FA2-C5D4E29BAD97}" destId="{9C513B20-3D60-43A8-A182-762FC3306928}" srcOrd="0" destOrd="0" parTransId="{ABB9929E-8BF0-4683-9588-3A430FD6B1D3}" sibTransId="{E3943EEC-BB3E-4A39-8663-9D6ABC37B92C}"/>
    <dgm:cxn modelId="{8C781717-D057-4077-A3CD-38A36FF77F8F}" srcId="{09B816B2-F6F6-4E43-A6DA-0DC29CD4D645}" destId="{A2A65905-8165-4E5A-A864-3D738799244F}" srcOrd="1" destOrd="0" parTransId="{F5342F1A-498E-4C3D-8DC9-395060B0890D}" sibTransId="{BBD475A9-08E9-477B-961C-4F266DC39AD5}"/>
    <dgm:cxn modelId="{D6B20926-065F-4836-8E7A-D45BE585FBC7}" type="presOf" srcId="{91319D19-0C7E-4FA5-80CA-ABE38464FCDE}" destId="{8721C143-3AF9-4996-8ADE-306B36F11627}" srcOrd="0" destOrd="1" presId="urn:microsoft.com/office/officeart/2005/8/layout/chevron1"/>
    <dgm:cxn modelId="{06BE313A-224D-46C3-9FAC-C43C986EA331}" srcId="{4DE83491-789D-4409-85F5-66DE4D208E2F}" destId="{09B816B2-F6F6-4E43-A6DA-0DC29CD4D645}" srcOrd="1" destOrd="0" parTransId="{71BB3D3D-46A8-415F-912A-D47D27193F11}" sibTransId="{87042202-15C0-43E1-A605-F134A47A0FE2}"/>
    <dgm:cxn modelId="{8ECA013B-91F0-4136-B8B2-2A65B0401B2B}" type="presOf" srcId="{77EA5A5A-303B-4E0A-86E0-27C5FF1FDB45}" destId="{962BA12C-FD60-4EA5-A55C-4DC676724B85}" srcOrd="0" destOrd="0" presId="urn:microsoft.com/office/officeart/2005/8/layout/chevron1"/>
    <dgm:cxn modelId="{7631ED5F-9D56-4E07-80F9-AB9B81834906}" srcId="{4DE83491-789D-4409-85F5-66DE4D208E2F}" destId="{B92EE556-BB09-400E-90C7-4CB62E3775EE}" srcOrd="0" destOrd="0" parTransId="{6AC8BD8C-8D68-419C-AB45-10529BD0BAAB}" sibTransId="{753734EC-5C49-4358-9A49-9AF3BD010B6A}"/>
    <dgm:cxn modelId="{99822B60-F11B-48D2-AC0B-FC3E4FEB77DA}" srcId="{BA346BF6-CF53-4CFA-8FA2-C5D4E29BAD97}" destId="{91319D19-0C7E-4FA5-80CA-ABE38464FCDE}" srcOrd="1" destOrd="0" parTransId="{A173303B-02EF-4704-BF62-7E771EF69492}" sibTransId="{89056125-09CF-4E14-8601-C6546AC31167}"/>
    <dgm:cxn modelId="{C16E8D42-546E-4425-B8C6-E1345CE5980F}" type="presOf" srcId="{B14D8D2F-3826-4871-BEC6-4D5BFCDA2D8E}" destId="{D95C3EDA-9CBF-4E18-BE44-F31F6CE2D7AA}" srcOrd="0" destOrd="0" presId="urn:microsoft.com/office/officeart/2005/8/layout/chevron1"/>
    <dgm:cxn modelId="{D55EEA63-B961-4369-84A6-F913EFE6F3DF}" srcId="{4DE83491-789D-4409-85F5-66DE4D208E2F}" destId="{BA346BF6-CF53-4CFA-8FA2-C5D4E29BAD97}" srcOrd="2" destOrd="0" parTransId="{78EFBAEE-6A16-451D-845E-0FCB951943D4}" sibTransId="{E9692157-D2C1-4AFD-947D-40AC853773E6}"/>
    <dgm:cxn modelId="{CA345051-581A-429C-A72E-B50D6A4290B9}" type="presOf" srcId="{A2A65905-8165-4E5A-A864-3D738799244F}" destId="{9CB6C002-E1FF-4EB9-A7FF-D34FDC3DC0C9}" srcOrd="0" destOrd="1" presId="urn:microsoft.com/office/officeart/2005/8/layout/chevron1"/>
    <dgm:cxn modelId="{565DEE81-29F1-40B6-9721-2A4E95975930}" srcId="{09B816B2-F6F6-4E43-A6DA-0DC29CD4D645}" destId="{00A04B9A-D593-4B76-8FEB-E6985AA020D3}" srcOrd="0" destOrd="0" parTransId="{170CF7AC-3A1F-4F02-A2D8-271F0FF0EE39}" sibTransId="{C96DCFB1-4D0A-4DDC-8804-792B87352C49}"/>
    <dgm:cxn modelId="{A8CD9482-1A08-496E-8989-FDA8A78DF539}" type="presOf" srcId="{9C513B20-3D60-43A8-A182-762FC3306928}" destId="{8721C143-3AF9-4996-8ADE-306B36F11627}" srcOrd="0" destOrd="0" presId="urn:microsoft.com/office/officeart/2005/8/layout/chevron1"/>
    <dgm:cxn modelId="{CC8DB087-044D-4DAA-B2B5-94DADC5CC8B6}" type="presOf" srcId="{4DE83491-789D-4409-85F5-66DE4D208E2F}" destId="{C04A0760-7148-48E8-9274-DF5CD9961C76}" srcOrd="0" destOrd="0" presId="urn:microsoft.com/office/officeart/2005/8/layout/chevron1"/>
    <dgm:cxn modelId="{9CF8778D-68AC-4169-9A93-124CA6077158}" type="presOf" srcId="{BA346BF6-CF53-4CFA-8FA2-C5D4E29BAD97}" destId="{94596925-CE1F-492A-96B2-5AD844DE550E}" srcOrd="0" destOrd="0" presId="urn:microsoft.com/office/officeart/2005/8/layout/chevron1"/>
    <dgm:cxn modelId="{76BEFEB6-1F5B-494C-B3C6-FC5EDDD10666}" type="presOf" srcId="{B92EE556-BB09-400E-90C7-4CB62E3775EE}" destId="{4149DAE6-289F-43DE-A9D3-E00A92A21CD5}" srcOrd="0" destOrd="0" presId="urn:microsoft.com/office/officeart/2005/8/layout/chevron1"/>
    <dgm:cxn modelId="{100E1EBA-BE08-40A0-AA72-926381648412}" srcId="{B92EE556-BB09-400E-90C7-4CB62E3775EE}" destId="{4085D18A-7202-45E2-B292-51D2848FDDB4}" srcOrd="0" destOrd="0" parTransId="{147473FE-126F-4E38-B188-6A336FE4C03B}" sibTransId="{7AD551E5-356E-4AD7-BC09-2B3352CD8B38}"/>
    <dgm:cxn modelId="{48A0AABB-5567-4669-97F4-CF1E329DC3DA}" type="presOf" srcId="{4085D18A-7202-45E2-B292-51D2848FDDB4}" destId="{7D97C750-B688-4E66-9A0C-F47E2DB76A94}" srcOrd="0" destOrd="0" presId="urn:microsoft.com/office/officeart/2005/8/layout/chevron1"/>
    <dgm:cxn modelId="{F9B61BCC-E2C1-475D-94B0-8657133D6006}" srcId="{4DE83491-789D-4409-85F5-66DE4D208E2F}" destId="{77EA5A5A-303B-4E0A-86E0-27C5FF1FDB45}" srcOrd="3" destOrd="0" parTransId="{0A5313AE-E995-4A92-A0E1-6AD3119E784A}" sibTransId="{60A550F0-00D4-4CB5-B29A-0F7C53CA4D5C}"/>
    <dgm:cxn modelId="{89CBEBE5-3DDA-4E8D-BC44-C64A53F6C4FC}" srcId="{77EA5A5A-303B-4E0A-86E0-27C5FF1FDB45}" destId="{B14D8D2F-3826-4871-BEC6-4D5BFCDA2D8E}" srcOrd="0" destOrd="0" parTransId="{47994D1A-FBBF-48C7-B5BC-38C74928839D}" sibTransId="{28E6E35D-A24E-44EB-A04E-273C813FB58A}"/>
    <dgm:cxn modelId="{B1CF8C42-0F05-42C9-9F85-3968CDEA790C}" type="presParOf" srcId="{C04A0760-7148-48E8-9274-DF5CD9961C76}" destId="{A7CEB66D-3D4B-484B-B453-35DF13B2CBE8}" srcOrd="0" destOrd="0" presId="urn:microsoft.com/office/officeart/2005/8/layout/chevron1"/>
    <dgm:cxn modelId="{6139C72A-A1DC-4560-AC5E-3E2A5B6A6581}" type="presParOf" srcId="{A7CEB66D-3D4B-484B-B453-35DF13B2CBE8}" destId="{4149DAE6-289F-43DE-A9D3-E00A92A21CD5}" srcOrd="0" destOrd="0" presId="urn:microsoft.com/office/officeart/2005/8/layout/chevron1"/>
    <dgm:cxn modelId="{51DE00DD-24A1-4550-B332-756F7A7A4F6E}" type="presParOf" srcId="{A7CEB66D-3D4B-484B-B453-35DF13B2CBE8}" destId="{7D97C750-B688-4E66-9A0C-F47E2DB76A94}" srcOrd="1" destOrd="0" presId="urn:microsoft.com/office/officeart/2005/8/layout/chevron1"/>
    <dgm:cxn modelId="{5DA17DCA-328B-4845-991B-AEE9982C9AE2}" type="presParOf" srcId="{C04A0760-7148-48E8-9274-DF5CD9961C76}" destId="{BAE687A5-ED4A-44CC-AB70-22EA697AAFF1}" srcOrd="1" destOrd="0" presId="urn:microsoft.com/office/officeart/2005/8/layout/chevron1"/>
    <dgm:cxn modelId="{FBFEDECC-7DDA-483E-BC88-45759243FB42}" type="presParOf" srcId="{C04A0760-7148-48E8-9274-DF5CD9961C76}" destId="{42721503-B70B-41A5-9833-EB4BC8298455}" srcOrd="2" destOrd="0" presId="urn:microsoft.com/office/officeart/2005/8/layout/chevron1"/>
    <dgm:cxn modelId="{62295BAE-84DB-4375-A0B7-2150C7D9386D}" type="presParOf" srcId="{42721503-B70B-41A5-9833-EB4BC8298455}" destId="{3ED2EC46-1DDF-4F04-B779-CB1B33A7AAC5}" srcOrd="0" destOrd="0" presId="urn:microsoft.com/office/officeart/2005/8/layout/chevron1"/>
    <dgm:cxn modelId="{7FD947B3-1EDF-48EC-9C0A-A67231059CA7}" type="presParOf" srcId="{42721503-B70B-41A5-9833-EB4BC8298455}" destId="{9CB6C002-E1FF-4EB9-A7FF-D34FDC3DC0C9}" srcOrd="1" destOrd="0" presId="urn:microsoft.com/office/officeart/2005/8/layout/chevron1"/>
    <dgm:cxn modelId="{045E2B97-7508-4A75-8B72-46CAAE3FB9B0}" type="presParOf" srcId="{C04A0760-7148-48E8-9274-DF5CD9961C76}" destId="{36D27D90-C349-4593-ACDF-9FC5756CBCA4}" srcOrd="3" destOrd="0" presId="urn:microsoft.com/office/officeart/2005/8/layout/chevron1"/>
    <dgm:cxn modelId="{715311A3-5948-49E0-A213-EC20A838876E}" type="presParOf" srcId="{C04A0760-7148-48E8-9274-DF5CD9961C76}" destId="{AB0C8453-DBEC-4E79-AF1C-D0F54E3104CC}" srcOrd="4" destOrd="0" presId="urn:microsoft.com/office/officeart/2005/8/layout/chevron1"/>
    <dgm:cxn modelId="{BD45BC22-E15D-4DBC-A45D-686A54187D83}" type="presParOf" srcId="{AB0C8453-DBEC-4E79-AF1C-D0F54E3104CC}" destId="{94596925-CE1F-492A-96B2-5AD844DE550E}" srcOrd="0" destOrd="0" presId="urn:microsoft.com/office/officeart/2005/8/layout/chevron1"/>
    <dgm:cxn modelId="{C5B7C178-2BC8-4B56-97AD-AEBC600F1A07}" type="presParOf" srcId="{AB0C8453-DBEC-4E79-AF1C-D0F54E3104CC}" destId="{8721C143-3AF9-4996-8ADE-306B36F11627}" srcOrd="1" destOrd="0" presId="urn:microsoft.com/office/officeart/2005/8/layout/chevron1"/>
    <dgm:cxn modelId="{222E8D83-7AFE-4A52-A25E-1CC191C7CBCB}" type="presParOf" srcId="{C04A0760-7148-48E8-9274-DF5CD9961C76}" destId="{EC0BF8A0-F02C-4CC3-859F-E117039FDC1D}" srcOrd="5" destOrd="0" presId="urn:microsoft.com/office/officeart/2005/8/layout/chevron1"/>
    <dgm:cxn modelId="{CAA17A33-A467-492D-9E22-7B49182CB9E7}" type="presParOf" srcId="{C04A0760-7148-48E8-9274-DF5CD9961C76}" destId="{8BE6BAF8-1176-40FC-99A3-3D2EFD9A8B6E}" srcOrd="6" destOrd="0" presId="urn:microsoft.com/office/officeart/2005/8/layout/chevron1"/>
    <dgm:cxn modelId="{772FB269-2D19-4BFC-8DC4-86304B312A62}" type="presParOf" srcId="{8BE6BAF8-1176-40FC-99A3-3D2EFD9A8B6E}" destId="{962BA12C-FD60-4EA5-A55C-4DC676724B85}" srcOrd="0" destOrd="0" presId="urn:microsoft.com/office/officeart/2005/8/layout/chevron1"/>
    <dgm:cxn modelId="{6C7C61E1-8691-4428-8379-23C1C362F988}" type="presParOf" srcId="{8BE6BAF8-1176-40FC-99A3-3D2EFD9A8B6E}" destId="{D95C3EDA-9CBF-4E18-BE44-F31F6CE2D7AA}"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200295-3BF4-4F48-B04F-CEFF2992AFB7}" type="doc">
      <dgm:prSet loTypeId="urn:microsoft.com/office/officeart/2005/8/layout/chevron1" loCatId="process" qsTypeId="urn:microsoft.com/office/officeart/2005/8/quickstyle/simple1" qsCatId="simple" csTypeId="urn:microsoft.com/office/officeart/2005/8/colors/accent2_2" csCatId="accent2" phldr="1"/>
      <dgm:spPr/>
    </dgm:pt>
    <dgm:pt modelId="{F2F4744B-744F-4DEA-B709-091CD9109658}">
      <dgm:prSet phldrT="[Text]"/>
      <dgm:spPr/>
      <dgm:t>
        <a:bodyPr/>
        <a:lstStyle/>
        <a:p>
          <a:r>
            <a:rPr lang="en-US" dirty="0"/>
            <a:t>January 24</a:t>
          </a:r>
        </a:p>
      </dgm:t>
    </dgm:pt>
    <dgm:pt modelId="{281CACAA-9449-4DDC-BEFF-B17BB2B31D88}" type="parTrans" cxnId="{DE8FC83B-60E5-41C4-B4E7-CCBC11BF73BD}">
      <dgm:prSet/>
      <dgm:spPr/>
      <dgm:t>
        <a:bodyPr/>
        <a:lstStyle/>
        <a:p>
          <a:endParaRPr lang="en-US"/>
        </a:p>
      </dgm:t>
    </dgm:pt>
    <dgm:pt modelId="{60E9AC77-7DDA-4631-B3FE-A2798CEF6FE7}" type="sibTrans" cxnId="{DE8FC83B-60E5-41C4-B4E7-CCBC11BF73BD}">
      <dgm:prSet/>
      <dgm:spPr/>
      <dgm:t>
        <a:bodyPr/>
        <a:lstStyle/>
        <a:p>
          <a:endParaRPr lang="en-US"/>
        </a:p>
      </dgm:t>
    </dgm:pt>
    <dgm:pt modelId="{4C2F6113-A52C-48DA-920C-BE45974135AD}">
      <dgm:prSet phldrT="[Text]"/>
      <dgm:spPr/>
      <dgm:t>
        <a:bodyPr/>
        <a:lstStyle/>
        <a:p>
          <a:r>
            <a:rPr lang="en-US" dirty="0"/>
            <a:t>January 25</a:t>
          </a:r>
        </a:p>
      </dgm:t>
    </dgm:pt>
    <dgm:pt modelId="{83FF161E-4C30-45FB-89CE-5BC8B9BBE88D}" type="parTrans" cxnId="{BB454F63-0A83-438F-AB72-F6A5010372A1}">
      <dgm:prSet/>
      <dgm:spPr/>
      <dgm:t>
        <a:bodyPr/>
        <a:lstStyle/>
        <a:p>
          <a:endParaRPr lang="en-US"/>
        </a:p>
      </dgm:t>
    </dgm:pt>
    <dgm:pt modelId="{7FC5001E-CFF3-4DF6-AE92-813D05A5A021}" type="sibTrans" cxnId="{BB454F63-0A83-438F-AB72-F6A5010372A1}">
      <dgm:prSet/>
      <dgm:spPr/>
      <dgm:t>
        <a:bodyPr/>
        <a:lstStyle/>
        <a:p>
          <a:endParaRPr lang="en-US"/>
        </a:p>
      </dgm:t>
    </dgm:pt>
    <dgm:pt modelId="{C78702D0-CB5D-4E4F-B696-836CB5B6AAB0}">
      <dgm:prSet phldrT="[Text]"/>
      <dgm:spPr/>
      <dgm:t>
        <a:bodyPr/>
        <a:lstStyle/>
        <a:p>
          <a:r>
            <a:rPr lang="en-US" dirty="0"/>
            <a:t>January 26 -30</a:t>
          </a:r>
        </a:p>
      </dgm:t>
    </dgm:pt>
    <dgm:pt modelId="{9850C15A-5901-4F4D-9655-44D6B5098CB8}" type="parTrans" cxnId="{0D38BB92-A8A0-419A-BB03-1AACAC5254CB}">
      <dgm:prSet/>
      <dgm:spPr/>
      <dgm:t>
        <a:bodyPr/>
        <a:lstStyle/>
        <a:p>
          <a:endParaRPr lang="en-US"/>
        </a:p>
      </dgm:t>
    </dgm:pt>
    <dgm:pt modelId="{7B31FF96-10C5-45FB-B108-CB2205784825}" type="sibTrans" cxnId="{0D38BB92-A8A0-419A-BB03-1AACAC5254CB}">
      <dgm:prSet/>
      <dgm:spPr/>
      <dgm:t>
        <a:bodyPr/>
        <a:lstStyle/>
        <a:p>
          <a:endParaRPr lang="en-US"/>
        </a:p>
      </dgm:t>
    </dgm:pt>
    <dgm:pt modelId="{098F5ACC-C183-48A2-A4C8-23A3E6B18CFD}">
      <dgm:prSet phldrT="[Text]"/>
      <dgm:spPr>
        <a:solidFill>
          <a:schemeClr val="accent2">
            <a:lumMod val="50000"/>
          </a:schemeClr>
        </a:solidFill>
      </dgm:spPr>
      <dgm:t>
        <a:bodyPr/>
        <a:lstStyle/>
        <a:p>
          <a:r>
            <a:rPr lang="en-US" dirty="0"/>
            <a:t>January 31 – February 2 </a:t>
          </a:r>
        </a:p>
      </dgm:t>
    </dgm:pt>
    <dgm:pt modelId="{A3EBE4FE-5B80-4DFB-9B03-8730B0D24BE6}" type="parTrans" cxnId="{0595728D-03AA-40D6-B129-080295514991}">
      <dgm:prSet/>
      <dgm:spPr/>
      <dgm:t>
        <a:bodyPr/>
        <a:lstStyle/>
        <a:p>
          <a:endParaRPr lang="en-US"/>
        </a:p>
      </dgm:t>
    </dgm:pt>
    <dgm:pt modelId="{C8DAB991-9DA6-423E-BE48-CAD20AE59E0E}" type="sibTrans" cxnId="{0595728D-03AA-40D6-B129-080295514991}">
      <dgm:prSet/>
      <dgm:spPr/>
      <dgm:t>
        <a:bodyPr/>
        <a:lstStyle/>
        <a:p>
          <a:endParaRPr lang="en-US"/>
        </a:p>
      </dgm:t>
    </dgm:pt>
    <dgm:pt modelId="{047F535D-4891-45E1-ABBF-33D19C55A7AC}" type="pres">
      <dgm:prSet presAssocID="{76200295-3BF4-4F48-B04F-CEFF2992AFB7}" presName="Name0" presStyleCnt="0">
        <dgm:presLayoutVars>
          <dgm:dir/>
          <dgm:animLvl val="lvl"/>
          <dgm:resizeHandles val="exact"/>
        </dgm:presLayoutVars>
      </dgm:prSet>
      <dgm:spPr/>
    </dgm:pt>
    <dgm:pt modelId="{A45C7E4B-3497-4B3C-AE74-6049F061997C}" type="pres">
      <dgm:prSet presAssocID="{F2F4744B-744F-4DEA-B709-091CD9109658}" presName="parTxOnly" presStyleLbl="node1" presStyleIdx="0" presStyleCnt="4">
        <dgm:presLayoutVars>
          <dgm:chMax val="0"/>
          <dgm:chPref val="0"/>
          <dgm:bulletEnabled val="1"/>
        </dgm:presLayoutVars>
      </dgm:prSet>
      <dgm:spPr/>
    </dgm:pt>
    <dgm:pt modelId="{A1875B9F-3B28-4B0A-89E6-01E98930B44C}" type="pres">
      <dgm:prSet presAssocID="{60E9AC77-7DDA-4631-B3FE-A2798CEF6FE7}" presName="parTxOnlySpace" presStyleCnt="0"/>
      <dgm:spPr/>
    </dgm:pt>
    <dgm:pt modelId="{34BD64F3-C762-49B2-B03E-F489D4A9AB0C}" type="pres">
      <dgm:prSet presAssocID="{4C2F6113-A52C-48DA-920C-BE45974135AD}" presName="parTxOnly" presStyleLbl="node1" presStyleIdx="1" presStyleCnt="4">
        <dgm:presLayoutVars>
          <dgm:chMax val="0"/>
          <dgm:chPref val="0"/>
          <dgm:bulletEnabled val="1"/>
        </dgm:presLayoutVars>
      </dgm:prSet>
      <dgm:spPr/>
    </dgm:pt>
    <dgm:pt modelId="{5663956C-105F-4E15-8DFA-75BF0864DC8B}" type="pres">
      <dgm:prSet presAssocID="{7FC5001E-CFF3-4DF6-AE92-813D05A5A021}" presName="parTxOnlySpace" presStyleCnt="0"/>
      <dgm:spPr/>
    </dgm:pt>
    <dgm:pt modelId="{3BBD98D8-8C04-435A-937D-0D7F3E5D39D2}" type="pres">
      <dgm:prSet presAssocID="{C78702D0-CB5D-4E4F-B696-836CB5B6AAB0}" presName="parTxOnly" presStyleLbl="node1" presStyleIdx="2" presStyleCnt="4">
        <dgm:presLayoutVars>
          <dgm:chMax val="0"/>
          <dgm:chPref val="0"/>
          <dgm:bulletEnabled val="1"/>
        </dgm:presLayoutVars>
      </dgm:prSet>
      <dgm:spPr/>
    </dgm:pt>
    <dgm:pt modelId="{BFE95A5D-F608-4D71-AAA1-7925FDDFBB80}" type="pres">
      <dgm:prSet presAssocID="{7B31FF96-10C5-45FB-B108-CB2205784825}" presName="parTxOnlySpace" presStyleCnt="0"/>
      <dgm:spPr/>
    </dgm:pt>
    <dgm:pt modelId="{0FD89CA9-0966-4F8C-A461-0062890CCFE3}" type="pres">
      <dgm:prSet presAssocID="{098F5ACC-C183-48A2-A4C8-23A3E6B18CFD}" presName="parTxOnly" presStyleLbl="node1" presStyleIdx="3" presStyleCnt="4" custLinFactNeighborX="52907">
        <dgm:presLayoutVars>
          <dgm:chMax val="0"/>
          <dgm:chPref val="0"/>
          <dgm:bulletEnabled val="1"/>
        </dgm:presLayoutVars>
      </dgm:prSet>
      <dgm:spPr/>
    </dgm:pt>
  </dgm:ptLst>
  <dgm:cxnLst>
    <dgm:cxn modelId="{C013722B-4328-47A4-982B-65156E97B4C0}" type="presOf" srcId="{4C2F6113-A52C-48DA-920C-BE45974135AD}" destId="{34BD64F3-C762-49B2-B03E-F489D4A9AB0C}" srcOrd="0" destOrd="0" presId="urn:microsoft.com/office/officeart/2005/8/layout/chevron1"/>
    <dgm:cxn modelId="{C5EA6F30-2ED9-4F79-A761-248A2B1892B4}" type="presOf" srcId="{76200295-3BF4-4F48-B04F-CEFF2992AFB7}" destId="{047F535D-4891-45E1-ABBF-33D19C55A7AC}" srcOrd="0" destOrd="0" presId="urn:microsoft.com/office/officeart/2005/8/layout/chevron1"/>
    <dgm:cxn modelId="{DE8FC83B-60E5-41C4-B4E7-CCBC11BF73BD}" srcId="{76200295-3BF4-4F48-B04F-CEFF2992AFB7}" destId="{F2F4744B-744F-4DEA-B709-091CD9109658}" srcOrd="0" destOrd="0" parTransId="{281CACAA-9449-4DDC-BEFF-B17BB2B31D88}" sibTransId="{60E9AC77-7DDA-4631-B3FE-A2798CEF6FE7}"/>
    <dgm:cxn modelId="{96F61F3C-F421-48AD-A20A-C2D9C4D973FD}" type="presOf" srcId="{C78702D0-CB5D-4E4F-B696-836CB5B6AAB0}" destId="{3BBD98D8-8C04-435A-937D-0D7F3E5D39D2}" srcOrd="0" destOrd="0" presId="urn:microsoft.com/office/officeart/2005/8/layout/chevron1"/>
    <dgm:cxn modelId="{55857B3D-2CDB-48F1-A265-A420FE477DEC}" type="presOf" srcId="{098F5ACC-C183-48A2-A4C8-23A3E6B18CFD}" destId="{0FD89CA9-0966-4F8C-A461-0062890CCFE3}" srcOrd="0" destOrd="0" presId="urn:microsoft.com/office/officeart/2005/8/layout/chevron1"/>
    <dgm:cxn modelId="{BB454F63-0A83-438F-AB72-F6A5010372A1}" srcId="{76200295-3BF4-4F48-B04F-CEFF2992AFB7}" destId="{4C2F6113-A52C-48DA-920C-BE45974135AD}" srcOrd="1" destOrd="0" parTransId="{83FF161E-4C30-45FB-89CE-5BC8B9BBE88D}" sibTransId="{7FC5001E-CFF3-4DF6-AE92-813D05A5A021}"/>
    <dgm:cxn modelId="{0595728D-03AA-40D6-B129-080295514991}" srcId="{76200295-3BF4-4F48-B04F-CEFF2992AFB7}" destId="{098F5ACC-C183-48A2-A4C8-23A3E6B18CFD}" srcOrd="3" destOrd="0" parTransId="{A3EBE4FE-5B80-4DFB-9B03-8730B0D24BE6}" sibTransId="{C8DAB991-9DA6-423E-BE48-CAD20AE59E0E}"/>
    <dgm:cxn modelId="{0D38BB92-A8A0-419A-BB03-1AACAC5254CB}" srcId="{76200295-3BF4-4F48-B04F-CEFF2992AFB7}" destId="{C78702D0-CB5D-4E4F-B696-836CB5B6AAB0}" srcOrd="2" destOrd="0" parTransId="{9850C15A-5901-4F4D-9655-44D6B5098CB8}" sibTransId="{7B31FF96-10C5-45FB-B108-CB2205784825}"/>
    <dgm:cxn modelId="{3407A9BA-30AB-4112-809B-796F6B6C1393}" type="presOf" srcId="{F2F4744B-744F-4DEA-B709-091CD9109658}" destId="{A45C7E4B-3497-4B3C-AE74-6049F061997C}" srcOrd="0" destOrd="0" presId="urn:microsoft.com/office/officeart/2005/8/layout/chevron1"/>
    <dgm:cxn modelId="{E47CD837-26BE-4EC8-BC8C-06F19B6C960B}" type="presParOf" srcId="{047F535D-4891-45E1-ABBF-33D19C55A7AC}" destId="{A45C7E4B-3497-4B3C-AE74-6049F061997C}" srcOrd="0" destOrd="0" presId="urn:microsoft.com/office/officeart/2005/8/layout/chevron1"/>
    <dgm:cxn modelId="{7323F449-0BFB-4EA8-8C7E-7E55BC26D511}" type="presParOf" srcId="{047F535D-4891-45E1-ABBF-33D19C55A7AC}" destId="{A1875B9F-3B28-4B0A-89E6-01E98930B44C}" srcOrd="1" destOrd="0" presId="urn:microsoft.com/office/officeart/2005/8/layout/chevron1"/>
    <dgm:cxn modelId="{560205F8-7899-4AF3-9AFD-B46B99F10544}" type="presParOf" srcId="{047F535D-4891-45E1-ABBF-33D19C55A7AC}" destId="{34BD64F3-C762-49B2-B03E-F489D4A9AB0C}" srcOrd="2" destOrd="0" presId="urn:microsoft.com/office/officeart/2005/8/layout/chevron1"/>
    <dgm:cxn modelId="{92002713-985E-477F-A285-1537F8FDE195}" type="presParOf" srcId="{047F535D-4891-45E1-ABBF-33D19C55A7AC}" destId="{5663956C-105F-4E15-8DFA-75BF0864DC8B}" srcOrd="3" destOrd="0" presId="urn:microsoft.com/office/officeart/2005/8/layout/chevron1"/>
    <dgm:cxn modelId="{9D9B22F3-9211-467A-8EB3-212066580DE6}" type="presParOf" srcId="{047F535D-4891-45E1-ABBF-33D19C55A7AC}" destId="{3BBD98D8-8C04-435A-937D-0D7F3E5D39D2}" srcOrd="4" destOrd="0" presId="urn:microsoft.com/office/officeart/2005/8/layout/chevron1"/>
    <dgm:cxn modelId="{E4D3BDD6-384C-4F2E-8B5D-4A0647DF944F}" type="presParOf" srcId="{047F535D-4891-45E1-ABBF-33D19C55A7AC}" destId="{BFE95A5D-F608-4D71-AAA1-7925FDDFBB80}" srcOrd="5" destOrd="0" presId="urn:microsoft.com/office/officeart/2005/8/layout/chevron1"/>
    <dgm:cxn modelId="{6D91EF5C-48C6-46FE-B208-261190070190}" type="presParOf" srcId="{047F535D-4891-45E1-ABBF-33D19C55A7AC}" destId="{0FD89CA9-0966-4F8C-A461-0062890CCFE3}"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5299E-7FA5-4EB7-8069-BFF04714C28E}">
      <dsp:nvSpPr>
        <dsp:cNvPr id="0" name=""/>
        <dsp:cNvSpPr/>
      </dsp:nvSpPr>
      <dsp:spPr>
        <a:xfrm>
          <a:off x="4820" y="24344"/>
          <a:ext cx="2465755" cy="1786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96520" rIns="270256" bIns="96520" numCol="1" spcCol="1270" anchor="ctr" anchorCtr="0">
          <a:noAutofit/>
        </a:bodyPr>
        <a:lstStyle/>
        <a:p>
          <a:pPr marL="0" lvl="0" indent="0" algn="r" defTabSz="1689100">
            <a:lnSpc>
              <a:spcPct val="90000"/>
            </a:lnSpc>
            <a:spcBef>
              <a:spcPct val="0"/>
            </a:spcBef>
            <a:spcAft>
              <a:spcPct val="35000"/>
            </a:spcAft>
            <a:buNone/>
          </a:pPr>
          <a:r>
            <a:rPr lang="en-US" sz="3800" kern="1200" dirty="0"/>
            <a:t>Point in Time Count</a:t>
          </a:r>
        </a:p>
      </dsp:txBody>
      <dsp:txXfrm>
        <a:off x="4820" y="24344"/>
        <a:ext cx="2465755" cy="1786950"/>
      </dsp:txXfrm>
    </dsp:sp>
    <dsp:sp modelId="{50E86C3C-5E60-49EF-B37D-91912561B220}">
      <dsp:nvSpPr>
        <dsp:cNvPr id="0" name=""/>
        <dsp:cNvSpPr/>
      </dsp:nvSpPr>
      <dsp:spPr>
        <a:xfrm>
          <a:off x="2470576" y="24344"/>
          <a:ext cx="493151" cy="1786950"/>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F466D-CA18-44AB-8A7A-7D67CD1E6D79}">
      <dsp:nvSpPr>
        <dsp:cNvPr id="0" name=""/>
        <dsp:cNvSpPr/>
      </dsp:nvSpPr>
      <dsp:spPr>
        <a:xfrm>
          <a:off x="3160987" y="24344"/>
          <a:ext cx="6706854" cy="1786950"/>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t>Count people and households</a:t>
          </a:r>
        </a:p>
      </dsp:txBody>
      <dsp:txXfrm>
        <a:off x="3160987" y="24344"/>
        <a:ext cx="6706854" cy="1786950"/>
      </dsp:txXfrm>
    </dsp:sp>
    <dsp:sp modelId="{987C9D39-B49F-4BBD-A065-189E5A8F5788}">
      <dsp:nvSpPr>
        <dsp:cNvPr id="0" name=""/>
        <dsp:cNvSpPr/>
      </dsp:nvSpPr>
      <dsp:spPr>
        <a:xfrm>
          <a:off x="4820" y="2087700"/>
          <a:ext cx="2465755" cy="1786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96520" rIns="270256" bIns="96520" numCol="1" spcCol="1270" anchor="ctr" anchorCtr="0">
          <a:noAutofit/>
        </a:bodyPr>
        <a:lstStyle/>
        <a:p>
          <a:pPr marL="0" lvl="0" indent="0" algn="r" defTabSz="1689100">
            <a:lnSpc>
              <a:spcPct val="90000"/>
            </a:lnSpc>
            <a:spcBef>
              <a:spcPct val="0"/>
            </a:spcBef>
            <a:spcAft>
              <a:spcPct val="35000"/>
            </a:spcAft>
            <a:buNone/>
          </a:pPr>
          <a:r>
            <a:rPr lang="en-US" sz="3800" kern="1200" dirty="0"/>
            <a:t>Housing Inventory Count</a:t>
          </a:r>
        </a:p>
      </dsp:txBody>
      <dsp:txXfrm>
        <a:off x="4820" y="2087700"/>
        <a:ext cx="2465755" cy="1786950"/>
      </dsp:txXfrm>
    </dsp:sp>
    <dsp:sp modelId="{C6D69B26-A935-4919-A968-896AA4EA607B}">
      <dsp:nvSpPr>
        <dsp:cNvPr id="0" name=""/>
        <dsp:cNvSpPr/>
      </dsp:nvSpPr>
      <dsp:spPr>
        <a:xfrm>
          <a:off x="2470576" y="1948094"/>
          <a:ext cx="493151" cy="2066160"/>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C3758-2E9C-4617-A457-68539250F78C}">
      <dsp:nvSpPr>
        <dsp:cNvPr id="0" name=""/>
        <dsp:cNvSpPr/>
      </dsp:nvSpPr>
      <dsp:spPr>
        <a:xfrm>
          <a:off x="3160987" y="1948094"/>
          <a:ext cx="6706854" cy="2066160"/>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t>Count program capacity</a:t>
          </a:r>
        </a:p>
        <a:p>
          <a:pPr marL="571500" lvl="2" indent="-285750" algn="l" defTabSz="1689100">
            <a:lnSpc>
              <a:spcPct val="90000"/>
            </a:lnSpc>
            <a:spcBef>
              <a:spcPct val="0"/>
            </a:spcBef>
            <a:spcAft>
              <a:spcPct val="15000"/>
            </a:spcAft>
            <a:buChar char="•"/>
          </a:pPr>
          <a:r>
            <a:rPr lang="en-US" sz="3800" kern="1200" dirty="0"/>
            <a:t>Beds</a:t>
          </a:r>
        </a:p>
        <a:p>
          <a:pPr marL="571500" lvl="2" indent="-285750" algn="l" defTabSz="1689100">
            <a:lnSpc>
              <a:spcPct val="90000"/>
            </a:lnSpc>
            <a:spcBef>
              <a:spcPct val="0"/>
            </a:spcBef>
            <a:spcAft>
              <a:spcPct val="15000"/>
            </a:spcAft>
            <a:buChar char="•"/>
          </a:pPr>
          <a:r>
            <a:rPr lang="en-US" sz="3800" kern="1200" dirty="0"/>
            <a:t>Units</a:t>
          </a:r>
        </a:p>
      </dsp:txBody>
      <dsp:txXfrm>
        <a:off x="3160987" y="1948094"/>
        <a:ext cx="6706854" cy="2066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3C829-685D-45C5-9F94-60CA58E6D4A3}">
      <dsp:nvSpPr>
        <dsp:cNvPr id="0" name=""/>
        <dsp:cNvSpPr/>
      </dsp:nvSpPr>
      <dsp:spPr>
        <a:xfrm>
          <a:off x="-4751778" y="-728343"/>
          <a:ext cx="5659847" cy="5659847"/>
        </a:xfrm>
        <a:prstGeom prst="blockArc">
          <a:avLst>
            <a:gd name="adj1" fmla="val 18900000"/>
            <a:gd name="adj2" fmla="val 2700000"/>
            <a:gd name="adj3" fmla="val 382"/>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BBCDE2-3D22-4FA0-9661-BD25299444FD}">
      <dsp:nvSpPr>
        <dsp:cNvPr id="0" name=""/>
        <dsp:cNvSpPr/>
      </dsp:nvSpPr>
      <dsp:spPr>
        <a:xfrm>
          <a:off x="584017" y="420316"/>
          <a:ext cx="7985072" cy="840632"/>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725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To measure and monitor trends and changes in homelessness on local and national levels</a:t>
          </a:r>
        </a:p>
      </dsp:txBody>
      <dsp:txXfrm>
        <a:off x="584017" y="420316"/>
        <a:ext cx="7985072" cy="840632"/>
      </dsp:txXfrm>
    </dsp:sp>
    <dsp:sp modelId="{E3DA456B-3A72-4738-A6B9-0460438EE42A}">
      <dsp:nvSpPr>
        <dsp:cNvPr id="0" name=""/>
        <dsp:cNvSpPr/>
      </dsp:nvSpPr>
      <dsp:spPr>
        <a:xfrm>
          <a:off x="58622" y="315237"/>
          <a:ext cx="1050790" cy="1050790"/>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4A53F37-8DD1-4A82-88CE-AED1AD50FE53}">
      <dsp:nvSpPr>
        <dsp:cNvPr id="0" name=""/>
        <dsp:cNvSpPr/>
      </dsp:nvSpPr>
      <dsp:spPr>
        <a:xfrm>
          <a:off x="889587" y="1681264"/>
          <a:ext cx="7679503" cy="840632"/>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725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To help our community understand what resources we have and need, and to strategize best ways to use them</a:t>
          </a:r>
        </a:p>
      </dsp:txBody>
      <dsp:txXfrm>
        <a:off x="889587" y="1681264"/>
        <a:ext cx="7679503" cy="840632"/>
      </dsp:txXfrm>
    </dsp:sp>
    <dsp:sp modelId="{3495C417-3899-491B-8117-BB4B7BA5E21B}">
      <dsp:nvSpPr>
        <dsp:cNvPr id="0" name=""/>
        <dsp:cNvSpPr/>
      </dsp:nvSpPr>
      <dsp:spPr>
        <a:xfrm>
          <a:off x="364192" y="1576185"/>
          <a:ext cx="1050790" cy="1050790"/>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CF070FC-D066-4D8F-974F-774C3564D148}">
      <dsp:nvSpPr>
        <dsp:cNvPr id="0" name=""/>
        <dsp:cNvSpPr/>
      </dsp:nvSpPr>
      <dsp:spPr>
        <a:xfrm>
          <a:off x="584017" y="2942211"/>
          <a:ext cx="7985072" cy="840632"/>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725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To comply with federal regulations and requirements</a:t>
          </a:r>
        </a:p>
      </dsp:txBody>
      <dsp:txXfrm>
        <a:off x="584017" y="2942211"/>
        <a:ext cx="7985072" cy="840632"/>
      </dsp:txXfrm>
    </dsp:sp>
    <dsp:sp modelId="{6FB32B25-3333-4EDF-9CA1-7C81A4D56E61}">
      <dsp:nvSpPr>
        <dsp:cNvPr id="0" name=""/>
        <dsp:cNvSpPr/>
      </dsp:nvSpPr>
      <dsp:spPr>
        <a:xfrm>
          <a:off x="58622" y="2837133"/>
          <a:ext cx="1050790" cy="1050790"/>
        </a:xfrm>
        <a:prstGeom prst="ellipse">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B8866-A60A-490E-BC4D-73ED43835EC9}">
      <dsp:nvSpPr>
        <dsp:cNvPr id="0" name=""/>
        <dsp:cNvSpPr/>
      </dsp:nvSpPr>
      <dsp:spPr>
        <a:xfrm>
          <a:off x="0" y="92913"/>
          <a:ext cx="7383399" cy="1484730"/>
        </a:xfrm>
        <a:prstGeom prst="round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Inventory of provider programs within a CoC that provide beds and units dedicated to serve people experiencing homelessness</a:t>
          </a:r>
        </a:p>
      </dsp:txBody>
      <dsp:txXfrm>
        <a:off x="72479" y="165392"/>
        <a:ext cx="7238441" cy="1339772"/>
      </dsp:txXfrm>
    </dsp:sp>
    <dsp:sp modelId="{A37D1C6F-C491-4CF4-B823-7AF5C729735A}">
      <dsp:nvSpPr>
        <dsp:cNvPr id="0" name=""/>
        <dsp:cNvSpPr/>
      </dsp:nvSpPr>
      <dsp:spPr>
        <a:xfrm>
          <a:off x="0" y="1661142"/>
          <a:ext cx="7383399" cy="1484730"/>
        </a:xfrm>
        <a:prstGeom prst="roundRect">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HIC inventory is for the same night as the PIT Count: January 24, 2024</a:t>
          </a:r>
        </a:p>
      </dsp:txBody>
      <dsp:txXfrm>
        <a:off x="72479" y="1733621"/>
        <a:ext cx="7238441" cy="1339772"/>
      </dsp:txXfrm>
    </dsp:sp>
    <dsp:sp modelId="{B55FEE1B-79F8-4B41-8FCA-1E40B35AF4E9}">
      <dsp:nvSpPr>
        <dsp:cNvPr id="0" name=""/>
        <dsp:cNvSpPr/>
      </dsp:nvSpPr>
      <dsp:spPr>
        <a:xfrm>
          <a:off x="0" y="3217893"/>
          <a:ext cx="7383399" cy="1484730"/>
        </a:xfrm>
        <a:prstGeom prst="roundRect">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Includes all housing projects (regardless of funding source) where: </a:t>
          </a:r>
        </a:p>
      </dsp:txBody>
      <dsp:txXfrm>
        <a:off x="72479" y="3290372"/>
        <a:ext cx="7238441" cy="1339772"/>
      </dsp:txXfrm>
    </dsp:sp>
    <dsp:sp modelId="{3E401B70-87CB-4C0B-A103-83BA22182048}">
      <dsp:nvSpPr>
        <dsp:cNvPr id="0" name=""/>
        <dsp:cNvSpPr/>
      </dsp:nvSpPr>
      <dsp:spPr>
        <a:xfrm>
          <a:off x="0" y="4702623"/>
          <a:ext cx="7383399"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423" tIns="34290" rIns="192024" bIns="34290" numCol="1" spcCol="1270" anchor="t" anchorCtr="0">
          <a:noAutofit/>
        </a:bodyPr>
        <a:lstStyle/>
        <a:p>
          <a:pPr marL="228600" lvl="1" indent="-228600" algn="l" defTabSz="933450">
            <a:lnSpc>
              <a:spcPct val="90000"/>
            </a:lnSpc>
            <a:spcBef>
              <a:spcPct val="0"/>
            </a:spcBef>
            <a:spcAft>
              <a:spcPct val="20000"/>
            </a:spcAft>
            <a:buFont typeface="+mj-lt"/>
            <a:buAutoNum type="arabicPeriod"/>
          </a:pPr>
          <a:r>
            <a:rPr lang="en-US" sz="2100" kern="1200" dirty="0"/>
            <a:t>The primary intent of the project is to serve homeless persons</a:t>
          </a:r>
        </a:p>
        <a:p>
          <a:pPr marL="228600" lvl="1" indent="-228600" algn="l" defTabSz="933450">
            <a:lnSpc>
              <a:spcPct val="90000"/>
            </a:lnSpc>
            <a:spcBef>
              <a:spcPct val="0"/>
            </a:spcBef>
            <a:spcAft>
              <a:spcPct val="20000"/>
            </a:spcAft>
            <a:buFont typeface="+mj-lt"/>
            <a:buAutoNum type="arabicPeriod"/>
          </a:pPr>
          <a:r>
            <a:rPr lang="en-US" sz="2100" kern="1200" dirty="0"/>
            <a:t>The project verifies homeless status as part of its eligibility determination</a:t>
          </a:r>
        </a:p>
        <a:p>
          <a:pPr marL="228600" lvl="1" indent="-228600" algn="l" defTabSz="933450">
            <a:lnSpc>
              <a:spcPct val="90000"/>
            </a:lnSpc>
            <a:spcBef>
              <a:spcPct val="0"/>
            </a:spcBef>
            <a:spcAft>
              <a:spcPct val="20000"/>
            </a:spcAft>
            <a:buFont typeface="+mj-lt"/>
            <a:buAutoNum type="arabicPeriod"/>
          </a:pPr>
          <a:r>
            <a:rPr lang="en-US" sz="2100" kern="1200" dirty="0"/>
            <a:t>The actual project clients are predominantly homeless (or, for permanent housing, were homeless at entry) </a:t>
          </a:r>
        </a:p>
      </dsp:txBody>
      <dsp:txXfrm>
        <a:off x="0" y="4702623"/>
        <a:ext cx="7383399" cy="16766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B0EC6-7DDD-4563-A5E4-6586C708C126}">
      <dsp:nvSpPr>
        <dsp:cNvPr id="0" name=""/>
        <dsp:cNvSpPr/>
      </dsp:nvSpPr>
      <dsp:spPr>
        <a:xfrm>
          <a:off x="0" y="0"/>
          <a:ext cx="3143249" cy="40233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755650">
            <a:lnSpc>
              <a:spcPct val="90000"/>
            </a:lnSpc>
            <a:spcBef>
              <a:spcPct val="0"/>
            </a:spcBef>
            <a:spcAft>
              <a:spcPct val="35000"/>
            </a:spcAft>
            <a:buNone/>
          </a:pPr>
          <a:r>
            <a:rPr lang="en-US" sz="1700" b="1" kern="1200" dirty="0"/>
            <a:t>Review the 2023 Housing Inventory for your community &lt;LINK&gt;</a:t>
          </a:r>
          <a:endParaRPr lang="en-US" sz="1700" kern="1200" dirty="0"/>
        </a:p>
      </dsp:txBody>
      <dsp:txXfrm>
        <a:off x="0" y="1528876"/>
        <a:ext cx="3143249" cy="2414016"/>
      </dsp:txXfrm>
    </dsp:sp>
    <dsp:sp modelId="{9A9456A5-0FEB-4F24-A492-DDBD7A45898A}">
      <dsp:nvSpPr>
        <dsp:cNvPr id="0" name=""/>
        <dsp:cNvSpPr/>
      </dsp:nvSpPr>
      <dsp:spPr>
        <a:xfrm>
          <a:off x="968120" y="402335"/>
          <a:ext cx="1207008" cy="120700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103" tIns="12700" rIns="9410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44882" y="579097"/>
        <a:ext cx="853484" cy="853484"/>
      </dsp:txXfrm>
    </dsp:sp>
    <dsp:sp modelId="{4B47D1C4-3BEC-48F2-941A-DF529E075F81}">
      <dsp:nvSpPr>
        <dsp:cNvPr id="0" name=""/>
        <dsp:cNvSpPr/>
      </dsp:nvSpPr>
      <dsp:spPr>
        <a:xfrm>
          <a:off x="0" y="4023288"/>
          <a:ext cx="3143249"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CC68C3-636F-4831-9CF0-6085477ED4EB}">
      <dsp:nvSpPr>
        <dsp:cNvPr id="0" name=""/>
        <dsp:cNvSpPr/>
      </dsp:nvSpPr>
      <dsp:spPr>
        <a:xfrm>
          <a:off x="3457574" y="0"/>
          <a:ext cx="3143249" cy="40233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755650">
            <a:lnSpc>
              <a:spcPct val="90000"/>
            </a:lnSpc>
            <a:spcBef>
              <a:spcPct val="0"/>
            </a:spcBef>
            <a:spcAft>
              <a:spcPct val="35000"/>
            </a:spcAft>
            <a:buNone/>
          </a:pPr>
          <a:r>
            <a:rPr lang="en-US" sz="1700" b="1" kern="1200"/>
            <a:t>Connect the CoC with programs that weren’t included last year</a:t>
          </a:r>
          <a:endParaRPr lang="en-US" sz="1700" kern="1200"/>
        </a:p>
        <a:p>
          <a:pPr marL="114300" lvl="1" indent="-114300" algn="l" defTabSz="577850">
            <a:lnSpc>
              <a:spcPct val="90000"/>
            </a:lnSpc>
            <a:spcBef>
              <a:spcPct val="0"/>
            </a:spcBef>
            <a:spcAft>
              <a:spcPct val="15000"/>
            </a:spcAft>
            <a:buChar char="•"/>
          </a:pPr>
          <a:r>
            <a:rPr lang="en-US" sz="1300" kern="1200"/>
            <a:t>New shelters</a:t>
          </a:r>
        </a:p>
        <a:p>
          <a:pPr marL="114300" lvl="1" indent="-114300" algn="l" defTabSz="577850">
            <a:lnSpc>
              <a:spcPct val="90000"/>
            </a:lnSpc>
            <a:spcBef>
              <a:spcPct val="0"/>
            </a:spcBef>
            <a:spcAft>
              <a:spcPct val="15000"/>
            </a:spcAft>
            <a:buChar char="•"/>
          </a:pPr>
          <a:r>
            <a:rPr lang="en-US" sz="1300" kern="1200"/>
            <a:t>COVID-specific shelter/housing </a:t>
          </a:r>
        </a:p>
        <a:p>
          <a:pPr marL="114300" lvl="1" indent="-114300" algn="l" defTabSz="577850">
            <a:lnSpc>
              <a:spcPct val="90000"/>
            </a:lnSpc>
            <a:spcBef>
              <a:spcPct val="0"/>
            </a:spcBef>
            <a:spcAft>
              <a:spcPct val="15000"/>
            </a:spcAft>
            <a:buChar char="•"/>
          </a:pPr>
          <a:r>
            <a:rPr lang="en-US" sz="1300" kern="1200"/>
            <a:t>Other privately-funded programs that meet the criteria in the earlier slides </a:t>
          </a:r>
        </a:p>
      </dsp:txBody>
      <dsp:txXfrm>
        <a:off x="3457574" y="1528876"/>
        <a:ext cx="3143249" cy="2414016"/>
      </dsp:txXfrm>
    </dsp:sp>
    <dsp:sp modelId="{315744F5-6988-465D-9388-0050D31B0993}">
      <dsp:nvSpPr>
        <dsp:cNvPr id="0" name=""/>
        <dsp:cNvSpPr/>
      </dsp:nvSpPr>
      <dsp:spPr>
        <a:xfrm>
          <a:off x="4425695" y="402335"/>
          <a:ext cx="1207008" cy="120700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103" tIns="12700" rIns="9410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602457" y="579097"/>
        <a:ext cx="853484" cy="853484"/>
      </dsp:txXfrm>
    </dsp:sp>
    <dsp:sp modelId="{A3459889-A826-4D12-8664-F918E5369C30}">
      <dsp:nvSpPr>
        <dsp:cNvPr id="0" name=""/>
        <dsp:cNvSpPr/>
      </dsp:nvSpPr>
      <dsp:spPr>
        <a:xfrm>
          <a:off x="3457574" y="4023288"/>
          <a:ext cx="3143249"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F74D28-66F6-449F-B664-0721761865F8}">
      <dsp:nvSpPr>
        <dsp:cNvPr id="0" name=""/>
        <dsp:cNvSpPr/>
      </dsp:nvSpPr>
      <dsp:spPr>
        <a:xfrm>
          <a:off x="6915149" y="0"/>
          <a:ext cx="3143249" cy="40233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060" tIns="330200" rIns="245060" bIns="330200" numCol="1" spcCol="1270" anchor="t" anchorCtr="0">
          <a:noAutofit/>
        </a:bodyPr>
        <a:lstStyle/>
        <a:p>
          <a:pPr marL="0" lvl="0" indent="0" algn="l" defTabSz="755650">
            <a:lnSpc>
              <a:spcPct val="90000"/>
            </a:lnSpc>
            <a:spcBef>
              <a:spcPct val="0"/>
            </a:spcBef>
            <a:spcAft>
              <a:spcPct val="35000"/>
            </a:spcAft>
            <a:buNone/>
          </a:pPr>
          <a:r>
            <a:rPr lang="en-US" sz="1700" b="1" kern="1200" dirty="0"/>
            <a:t>Send updates and questions to Jennifer by January 12</a:t>
          </a:r>
          <a:endParaRPr lang="en-US" sz="1700" kern="1200" dirty="0"/>
        </a:p>
        <a:p>
          <a:pPr marL="114300" lvl="1" indent="-114300" algn="l" defTabSz="577850">
            <a:lnSpc>
              <a:spcPct val="90000"/>
            </a:lnSpc>
            <a:spcBef>
              <a:spcPct val="0"/>
            </a:spcBef>
            <a:spcAft>
              <a:spcPct val="15000"/>
            </a:spcAft>
            <a:buChar char="•"/>
          </a:pPr>
          <a:r>
            <a:rPr lang="en-US" sz="1300" b="0" kern="1200" dirty="0"/>
            <a:t>Add to Online Inventory &lt;LINK&gt;</a:t>
          </a:r>
          <a:endParaRPr lang="en-US" sz="1300" kern="1200" dirty="0"/>
        </a:p>
        <a:p>
          <a:pPr marL="114300" lvl="1" indent="-114300" algn="l" defTabSz="577850">
            <a:lnSpc>
              <a:spcPct val="90000"/>
            </a:lnSpc>
            <a:spcBef>
              <a:spcPct val="0"/>
            </a:spcBef>
            <a:spcAft>
              <a:spcPct val="15000"/>
            </a:spcAft>
            <a:buChar char="•"/>
          </a:pPr>
          <a:r>
            <a:rPr lang="en-US" sz="1300" b="0" kern="1200" dirty="0"/>
            <a:t>Send by email</a:t>
          </a:r>
        </a:p>
        <a:p>
          <a:pPr marL="114300" lvl="1" indent="-114300" algn="l" defTabSz="577850">
            <a:lnSpc>
              <a:spcPct val="90000"/>
            </a:lnSpc>
            <a:spcBef>
              <a:spcPct val="0"/>
            </a:spcBef>
            <a:spcAft>
              <a:spcPct val="15000"/>
            </a:spcAft>
            <a:buChar char="•"/>
          </a:pPr>
          <a:endParaRPr lang="en-US" sz="1300" kern="1200" dirty="0"/>
        </a:p>
      </dsp:txBody>
      <dsp:txXfrm>
        <a:off x="6915149" y="1528876"/>
        <a:ext cx="3143249" cy="2414016"/>
      </dsp:txXfrm>
    </dsp:sp>
    <dsp:sp modelId="{D5DB393E-8623-486A-8C4B-5EE9DF5ED10B}">
      <dsp:nvSpPr>
        <dsp:cNvPr id="0" name=""/>
        <dsp:cNvSpPr/>
      </dsp:nvSpPr>
      <dsp:spPr>
        <a:xfrm>
          <a:off x="7883270" y="402335"/>
          <a:ext cx="1207008" cy="120700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103" tIns="12700" rIns="9410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060032" y="579097"/>
        <a:ext cx="853484" cy="853484"/>
      </dsp:txXfrm>
    </dsp:sp>
    <dsp:sp modelId="{EC4BD4F6-6AB3-4BA2-8377-ED8A51A573B9}">
      <dsp:nvSpPr>
        <dsp:cNvPr id="0" name=""/>
        <dsp:cNvSpPr/>
      </dsp:nvSpPr>
      <dsp:spPr>
        <a:xfrm>
          <a:off x="6915149" y="4023288"/>
          <a:ext cx="3143249"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567C5-7095-41B3-B02B-E9EF5D4CDC19}">
      <dsp:nvSpPr>
        <dsp:cNvPr id="0" name=""/>
        <dsp:cNvSpPr/>
      </dsp:nvSpPr>
      <dsp:spPr>
        <a:xfrm>
          <a:off x="0" y="0"/>
          <a:ext cx="4038600" cy="4038600"/>
        </a:xfrm>
        <a:prstGeom prst="pie">
          <a:avLst>
            <a:gd name="adj1" fmla="val 5400000"/>
            <a:gd name="adj2" fmla="val 1620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6812F4-0566-4D9B-A979-ABCD0654EDEC}">
      <dsp:nvSpPr>
        <dsp:cNvPr id="0" name=""/>
        <dsp:cNvSpPr/>
      </dsp:nvSpPr>
      <dsp:spPr>
        <a:xfrm>
          <a:off x="2019300" y="0"/>
          <a:ext cx="7853363" cy="40386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Housed</a:t>
          </a:r>
        </a:p>
      </dsp:txBody>
      <dsp:txXfrm>
        <a:off x="2019300" y="0"/>
        <a:ext cx="3926681" cy="1211582"/>
      </dsp:txXfrm>
    </dsp:sp>
    <dsp:sp modelId="{424700D7-81A4-4E23-8F59-3F8F1822F74B}">
      <dsp:nvSpPr>
        <dsp:cNvPr id="0" name=""/>
        <dsp:cNvSpPr/>
      </dsp:nvSpPr>
      <dsp:spPr>
        <a:xfrm>
          <a:off x="706756" y="1211582"/>
          <a:ext cx="2625087" cy="2625087"/>
        </a:xfrm>
        <a:prstGeom prst="pie">
          <a:avLst>
            <a:gd name="adj1" fmla="val 5400000"/>
            <a:gd name="adj2" fmla="val 1620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0CA3F-7861-4E49-8732-17F759288205}">
      <dsp:nvSpPr>
        <dsp:cNvPr id="0" name=""/>
        <dsp:cNvSpPr/>
      </dsp:nvSpPr>
      <dsp:spPr>
        <a:xfrm>
          <a:off x="2019300" y="1211582"/>
          <a:ext cx="7853363" cy="2625087"/>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Sheltered</a:t>
          </a:r>
        </a:p>
      </dsp:txBody>
      <dsp:txXfrm>
        <a:off x="2019300" y="1211582"/>
        <a:ext cx="3926681" cy="1211578"/>
      </dsp:txXfrm>
    </dsp:sp>
    <dsp:sp modelId="{E390612E-5995-4D33-9D6D-0E9C30F6A9B8}">
      <dsp:nvSpPr>
        <dsp:cNvPr id="0" name=""/>
        <dsp:cNvSpPr/>
      </dsp:nvSpPr>
      <dsp:spPr>
        <a:xfrm>
          <a:off x="1413510" y="2423161"/>
          <a:ext cx="1211578" cy="1211578"/>
        </a:xfrm>
        <a:prstGeom prst="pie">
          <a:avLst>
            <a:gd name="adj1" fmla="val 5400000"/>
            <a:gd name="adj2" fmla="val 1620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D31B2C-52A9-408B-B9A3-1EFC8AF6F988}">
      <dsp:nvSpPr>
        <dsp:cNvPr id="0" name=""/>
        <dsp:cNvSpPr/>
      </dsp:nvSpPr>
      <dsp:spPr>
        <a:xfrm>
          <a:off x="2019300" y="2427510"/>
          <a:ext cx="7853363" cy="1211578"/>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Unsheltered locations</a:t>
          </a:r>
        </a:p>
      </dsp:txBody>
      <dsp:txXfrm>
        <a:off x="2019300" y="2427510"/>
        <a:ext cx="3926681" cy="1211578"/>
      </dsp:txXfrm>
    </dsp:sp>
    <dsp:sp modelId="{6594B50E-79AD-46EF-B9B2-94A408760929}">
      <dsp:nvSpPr>
        <dsp:cNvPr id="0" name=""/>
        <dsp:cNvSpPr/>
      </dsp:nvSpPr>
      <dsp:spPr>
        <a:xfrm>
          <a:off x="5945981" y="0"/>
          <a:ext cx="3926681" cy="121158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Permanent Supportive Housing</a:t>
          </a:r>
        </a:p>
        <a:p>
          <a:pPr marL="171450" lvl="1" indent="-171450" algn="l" defTabSz="755650">
            <a:lnSpc>
              <a:spcPct val="90000"/>
            </a:lnSpc>
            <a:spcBef>
              <a:spcPct val="0"/>
            </a:spcBef>
            <a:spcAft>
              <a:spcPct val="15000"/>
            </a:spcAft>
            <a:buChar char="•"/>
          </a:pPr>
          <a:r>
            <a:rPr lang="en-US" sz="1700" kern="1200" dirty="0"/>
            <a:t>Other designated housing for people experiencing homelessness</a:t>
          </a:r>
        </a:p>
        <a:p>
          <a:pPr marL="171450" lvl="1" indent="-171450" algn="l" defTabSz="755650">
            <a:lnSpc>
              <a:spcPct val="90000"/>
            </a:lnSpc>
            <a:spcBef>
              <a:spcPct val="0"/>
            </a:spcBef>
            <a:spcAft>
              <a:spcPct val="15000"/>
            </a:spcAft>
            <a:buChar char="•"/>
          </a:pPr>
          <a:r>
            <a:rPr lang="en-US" sz="1700" kern="1200" dirty="0"/>
            <a:t>Rapid Rehousing</a:t>
          </a:r>
        </a:p>
      </dsp:txBody>
      <dsp:txXfrm>
        <a:off x="5945981" y="0"/>
        <a:ext cx="3926681" cy="1211582"/>
      </dsp:txXfrm>
    </dsp:sp>
    <dsp:sp modelId="{F9E7610A-223A-4836-8105-16F65BDEF30C}">
      <dsp:nvSpPr>
        <dsp:cNvPr id="0" name=""/>
        <dsp:cNvSpPr/>
      </dsp:nvSpPr>
      <dsp:spPr>
        <a:xfrm>
          <a:off x="5945981" y="1211582"/>
          <a:ext cx="3926681" cy="121157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Transitional Housing</a:t>
          </a:r>
        </a:p>
        <a:p>
          <a:pPr marL="171450" lvl="1" indent="-171450" algn="l" defTabSz="755650">
            <a:lnSpc>
              <a:spcPct val="90000"/>
            </a:lnSpc>
            <a:spcBef>
              <a:spcPct val="0"/>
            </a:spcBef>
            <a:spcAft>
              <a:spcPct val="15000"/>
            </a:spcAft>
            <a:buChar char="•"/>
          </a:pPr>
          <a:r>
            <a:rPr lang="en-US" sz="1700" kern="1200" dirty="0"/>
            <a:t>Emergency Shelter</a:t>
          </a:r>
        </a:p>
      </dsp:txBody>
      <dsp:txXfrm>
        <a:off x="5945981" y="1211582"/>
        <a:ext cx="3926681" cy="1211578"/>
      </dsp:txXfrm>
    </dsp:sp>
    <dsp:sp modelId="{142BE354-38E6-4008-9330-C9AEEB55C151}">
      <dsp:nvSpPr>
        <dsp:cNvPr id="0" name=""/>
        <dsp:cNvSpPr/>
      </dsp:nvSpPr>
      <dsp:spPr>
        <a:xfrm>
          <a:off x="5945981" y="2423161"/>
          <a:ext cx="3926681" cy="121157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Outdoors</a:t>
          </a:r>
        </a:p>
        <a:p>
          <a:pPr marL="171450" lvl="1" indent="-171450" algn="l" defTabSz="755650">
            <a:lnSpc>
              <a:spcPct val="90000"/>
            </a:lnSpc>
            <a:spcBef>
              <a:spcPct val="0"/>
            </a:spcBef>
            <a:spcAft>
              <a:spcPct val="15000"/>
            </a:spcAft>
            <a:buChar char="•"/>
          </a:pPr>
          <a:r>
            <a:rPr lang="en-US" sz="1700" kern="1200" dirty="0"/>
            <a:t>In non-housing locations</a:t>
          </a:r>
        </a:p>
        <a:p>
          <a:pPr marL="171450" lvl="1" indent="-171450" algn="l" defTabSz="755650">
            <a:lnSpc>
              <a:spcPct val="90000"/>
            </a:lnSpc>
            <a:spcBef>
              <a:spcPct val="0"/>
            </a:spcBef>
            <a:spcAft>
              <a:spcPct val="15000"/>
            </a:spcAft>
            <a:buChar char="•"/>
          </a:pPr>
          <a:r>
            <a:rPr lang="en-US" sz="1700" kern="1200" dirty="0"/>
            <a:t>Self-identified while seeking services</a:t>
          </a:r>
        </a:p>
        <a:p>
          <a:pPr marL="171450" lvl="1" indent="-171450" algn="l" defTabSz="755650">
            <a:lnSpc>
              <a:spcPct val="90000"/>
            </a:lnSpc>
            <a:spcBef>
              <a:spcPct val="0"/>
            </a:spcBef>
            <a:spcAft>
              <a:spcPct val="15000"/>
            </a:spcAft>
            <a:buChar char="•"/>
          </a:pPr>
          <a:r>
            <a:rPr lang="en-US" sz="1700" kern="1200" dirty="0"/>
            <a:t>Coordinated Entry outreach</a:t>
          </a:r>
        </a:p>
      </dsp:txBody>
      <dsp:txXfrm>
        <a:off x="5945981" y="2423161"/>
        <a:ext cx="3926681" cy="12115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9DE90-4239-4011-991A-7E9FBA41E0D0}">
      <dsp:nvSpPr>
        <dsp:cNvPr id="0" name=""/>
        <dsp:cNvSpPr/>
      </dsp:nvSpPr>
      <dsp:spPr>
        <a:xfrm>
          <a:off x="3143" y="235035"/>
          <a:ext cx="3064668" cy="83848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Service Based Count</a:t>
          </a:r>
        </a:p>
      </dsp:txBody>
      <dsp:txXfrm>
        <a:off x="3143" y="235035"/>
        <a:ext cx="3064668" cy="838483"/>
      </dsp:txXfrm>
    </dsp:sp>
    <dsp:sp modelId="{D1708548-4FCE-4794-94FF-6F15EEAE7AB7}">
      <dsp:nvSpPr>
        <dsp:cNvPr id="0" name=""/>
        <dsp:cNvSpPr/>
      </dsp:nvSpPr>
      <dsp:spPr>
        <a:xfrm>
          <a:off x="3143" y="1073519"/>
          <a:ext cx="3064668" cy="27148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solidFill>
                <a:schemeClr val="tx1"/>
              </a:solidFill>
            </a:rPr>
            <a:t>Outreach/promotion before count</a:t>
          </a:r>
        </a:p>
        <a:p>
          <a:pPr marL="228600" lvl="1" indent="-228600" algn="l" defTabSz="1022350">
            <a:lnSpc>
              <a:spcPct val="90000"/>
            </a:lnSpc>
            <a:spcBef>
              <a:spcPct val="0"/>
            </a:spcBef>
            <a:spcAft>
              <a:spcPct val="15000"/>
            </a:spcAft>
            <a:buChar char="•"/>
          </a:pPr>
          <a:r>
            <a:rPr lang="en-US" sz="2300" kern="1200">
              <a:solidFill>
                <a:schemeClr val="tx1"/>
              </a:solidFill>
            </a:rPr>
            <a:t>Surveys at many locations in community</a:t>
          </a:r>
        </a:p>
        <a:p>
          <a:pPr marL="228600" lvl="1" indent="-228600" algn="l" defTabSz="1022350">
            <a:lnSpc>
              <a:spcPct val="90000"/>
            </a:lnSpc>
            <a:spcBef>
              <a:spcPct val="0"/>
            </a:spcBef>
            <a:spcAft>
              <a:spcPct val="15000"/>
            </a:spcAft>
            <a:buChar char="•"/>
          </a:pPr>
          <a:r>
            <a:rPr lang="en-US" sz="2300" kern="1200">
              <a:solidFill>
                <a:schemeClr val="tx1"/>
              </a:solidFill>
            </a:rPr>
            <a:t>Multiple days to collect data</a:t>
          </a:r>
        </a:p>
      </dsp:txBody>
      <dsp:txXfrm>
        <a:off x="3143" y="1073519"/>
        <a:ext cx="3064668" cy="2714805"/>
      </dsp:txXfrm>
    </dsp:sp>
    <dsp:sp modelId="{872B4000-F3C8-4682-9FA0-DAFDD1DC9607}">
      <dsp:nvSpPr>
        <dsp:cNvPr id="0" name=""/>
        <dsp:cNvSpPr/>
      </dsp:nvSpPr>
      <dsp:spPr>
        <a:xfrm>
          <a:off x="3496865" y="235035"/>
          <a:ext cx="3064668" cy="83848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Event Based Count</a:t>
          </a:r>
        </a:p>
      </dsp:txBody>
      <dsp:txXfrm>
        <a:off x="3496865" y="235035"/>
        <a:ext cx="3064668" cy="838483"/>
      </dsp:txXfrm>
    </dsp:sp>
    <dsp:sp modelId="{4AB8642F-97DC-4B4A-90AB-F184A23ACA40}">
      <dsp:nvSpPr>
        <dsp:cNvPr id="0" name=""/>
        <dsp:cNvSpPr/>
      </dsp:nvSpPr>
      <dsp:spPr>
        <a:xfrm>
          <a:off x="3496865" y="1073519"/>
          <a:ext cx="3064668" cy="27148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solidFill>
                <a:schemeClr val="tx1"/>
              </a:solidFill>
            </a:rPr>
            <a:t>Outreach/promotion before count</a:t>
          </a:r>
        </a:p>
        <a:p>
          <a:pPr marL="228600" lvl="1" indent="-228600" algn="l" defTabSz="1022350">
            <a:lnSpc>
              <a:spcPct val="90000"/>
            </a:lnSpc>
            <a:spcBef>
              <a:spcPct val="0"/>
            </a:spcBef>
            <a:spcAft>
              <a:spcPct val="15000"/>
            </a:spcAft>
            <a:buChar char="•"/>
          </a:pPr>
          <a:r>
            <a:rPr lang="en-US" sz="2300" kern="1200">
              <a:solidFill>
                <a:schemeClr val="tx1"/>
              </a:solidFill>
            </a:rPr>
            <a:t>Resource Fair activity with surveys</a:t>
          </a:r>
        </a:p>
        <a:p>
          <a:pPr marL="228600" lvl="1" indent="-228600" algn="l" defTabSz="1022350">
            <a:lnSpc>
              <a:spcPct val="90000"/>
            </a:lnSpc>
            <a:spcBef>
              <a:spcPct val="0"/>
            </a:spcBef>
            <a:spcAft>
              <a:spcPct val="15000"/>
            </a:spcAft>
            <a:buChar char="•"/>
          </a:pPr>
          <a:r>
            <a:rPr lang="en-US" sz="2300" kern="1200">
              <a:solidFill>
                <a:schemeClr val="tx1"/>
              </a:solidFill>
            </a:rPr>
            <a:t>1-2 day data collection</a:t>
          </a:r>
        </a:p>
      </dsp:txBody>
      <dsp:txXfrm>
        <a:off x="3496865" y="1073519"/>
        <a:ext cx="3064668" cy="2714805"/>
      </dsp:txXfrm>
    </dsp:sp>
    <dsp:sp modelId="{5ECCBBAE-4CE5-4455-ADAF-12F4384E283A}">
      <dsp:nvSpPr>
        <dsp:cNvPr id="0" name=""/>
        <dsp:cNvSpPr/>
      </dsp:nvSpPr>
      <dsp:spPr>
        <a:xfrm>
          <a:off x="6990588" y="235035"/>
          <a:ext cx="3064668" cy="83848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Street Outreach Based Count</a:t>
          </a:r>
        </a:p>
      </dsp:txBody>
      <dsp:txXfrm>
        <a:off x="6990588" y="235035"/>
        <a:ext cx="3064668" cy="838483"/>
      </dsp:txXfrm>
    </dsp:sp>
    <dsp:sp modelId="{ACFE517F-2561-469E-84BA-ADCF2575E582}">
      <dsp:nvSpPr>
        <dsp:cNvPr id="0" name=""/>
        <dsp:cNvSpPr/>
      </dsp:nvSpPr>
      <dsp:spPr>
        <a:xfrm>
          <a:off x="6990588" y="1073519"/>
          <a:ext cx="3064668" cy="27148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solidFill>
                <a:schemeClr val="tx1"/>
              </a:solidFill>
            </a:rPr>
            <a:t>Survey conducted by outreach staff</a:t>
          </a:r>
        </a:p>
        <a:p>
          <a:pPr marL="228600" lvl="1" indent="-228600" algn="l" defTabSz="1022350">
            <a:lnSpc>
              <a:spcPct val="90000"/>
            </a:lnSpc>
            <a:spcBef>
              <a:spcPct val="0"/>
            </a:spcBef>
            <a:spcAft>
              <a:spcPct val="15000"/>
            </a:spcAft>
            <a:buChar char="•"/>
          </a:pPr>
          <a:r>
            <a:rPr lang="en-US" sz="2300" kern="1200" dirty="0">
              <a:solidFill>
                <a:schemeClr val="tx1"/>
              </a:solidFill>
            </a:rPr>
            <a:t>1 night data collection</a:t>
          </a:r>
        </a:p>
      </dsp:txBody>
      <dsp:txXfrm>
        <a:off x="6990588" y="1073519"/>
        <a:ext cx="3064668" cy="27148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9DAE6-289F-43DE-A9D3-E00A92A21CD5}">
      <dsp:nvSpPr>
        <dsp:cNvPr id="0" name=""/>
        <dsp:cNvSpPr/>
      </dsp:nvSpPr>
      <dsp:spPr>
        <a:xfrm>
          <a:off x="5401" y="1298773"/>
          <a:ext cx="1894643" cy="75785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kern="1200" dirty="0"/>
            <a:t>Wednesday Night</a:t>
          </a:r>
        </a:p>
      </dsp:txBody>
      <dsp:txXfrm>
        <a:off x="384330" y="1298773"/>
        <a:ext cx="1136786" cy="757857"/>
      </dsp:txXfrm>
    </dsp:sp>
    <dsp:sp modelId="{7D97C750-B688-4E66-9A0C-F47E2DB76A94}">
      <dsp:nvSpPr>
        <dsp:cNvPr id="0" name=""/>
        <dsp:cNvSpPr/>
      </dsp:nvSpPr>
      <dsp:spPr>
        <a:xfrm>
          <a:off x="5401" y="2151363"/>
          <a:ext cx="1515714" cy="1968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Street outreach/ known locations</a:t>
          </a:r>
        </a:p>
      </dsp:txBody>
      <dsp:txXfrm>
        <a:off x="5401" y="2151363"/>
        <a:ext cx="1515714" cy="1968530"/>
      </dsp:txXfrm>
    </dsp:sp>
    <dsp:sp modelId="{3ED2EC46-1DDF-4F04-B779-CB1B33A7AAC5}">
      <dsp:nvSpPr>
        <dsp:cNvPr id="0" name=""/>
        <dsp:cNvSpPr/>
      </dsp:nvSpPr>
      <dsp:spPr>
        <a:xfrm>
          <a:off x="1684045" y="1298773"/>
          <a:ext cx="1894643" cy="75785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kern="1200" dirty="0"/>
            <a:t>Thursday</a:t>
          </a:r>
        </a:p>
      </dsp:txBody>
      <dsp:txXfrm>
        <a:off x="2062974" y="1298773"/>
        <a:ext cx="1136786" cy="757857"/>
      </dsp:txXfrm>
    </dsp:sp>
    <dsp:sp modelId="{9CB6C002-E1FF-4EB9-A7FF-D34FDC3DC0C9}">
      <dsp:nvSpPr>
        <dsp:cNvPr id="0" name=""/>
        <dsp:cNvSpPr/>
      </dsp:nvSpPr>
      <dsp:spPr>
        <a:xfrm>
          <a:off x="1684045" y="2151363"/>
          <a:ext cx="1515714" cy="1968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Event-based counts*</a:t>
          </a:r>
        </a:p>
        <a:p>
          <a:pPr marL="171450" lvl="1" indent="-171450" algn="l" defTabSz="755650">
            <a:lnSpc>
              <a:spcPct val="90000"/>
            </a:lnSpc>
            <a:spcBef>
              <a:spcPct val="0"/>
            </a:spcBef>
            <a:spcAft>
              <a:spcPct val="15000"/>
            </a:spcAft>
            <a:buChar char="•"/>
          </a:pPr>
          <a:r>
            <a:rPr lang="en-US" sz="1700" kern="1200" dirty="0"/>
            <a:t>Service-based counts begin</a:t>
          </a:r>
        </a:p>
      </dsp:txBody>
      <dsp:txXfrm>
        <a:off x="1684045" y="2151363"/>
        <a:ext cx="1515714" cy="1968530"/>
      </dsp:txXfrm>
    </dsp:sp>
    <dsp:sp modelId="{94596925-CE1F-492A-96B2-5AD844DE550E}">
      <dsp:nvSpPr>
        <dsp:cNvPr id="0" name=""/>
        <dsp:cNvSpPr/>
      </dsp:nvSpPr>
      <dsp:spPr>
        <a:xfrm>
          <a:off x="3362688" y="1298773"/>
          <a:ext cx="1894643" cy="75785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kern="1200" dirty="0"/>
            <a:t>Friday – Tuesday</a:t>
          </a:r>
        </a:p>
      </dsp:txBody>
      <dsp:txXfrm>
        <a:off x="3741617" y="1298773"/>
        <a:ext cx="1136786" cy="757857"/>
      </dsp:txXfrm>
    </dsp:sp>
    <dsp:sp modelId="{8721C143-3AF9-4996-8ADE-306B36F11627}">
      <dsp:nvSpPr>
        <dsp:cNvPr id="0" name=""/>
        <dsp:cNvSpPr/>
      </dsp:nvSpPr>
      <dsp:spPr>
        <a:xfrm>
          <a:off x="3362688" y="2151363"/>
          <a:ext cx="1515714" cy="1968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Street outreach and event-based counts begin data entry</a:t>
          </a:r>
        </a:p>
        <a:p>
          <a:pPr marL="171450" lvl="1" indent="-171450" algn="l" defTabSz="755650">
            <a:lnSpc>
              <a:spcPct val="90000"/>
            </a:lnSpc>
            <a:spcBef>
              <a:spcPct val="0"/>
            </a:spcBef>
            <a:spcAft>
              <a:spcPct val="15000"/>
            </a:spcAft>
            <a:buChar char="•"/>
          </a:pPr>
          <a:r>
            <a:rPr lang="en-US" sz="1700" kern="1200" dirty="0"/>
            <a:t>Service-based counts continue</a:t>
          </a:r>
        </a:p>
      </dsp:txBody>
      <dsp:txXfrm>
        <a:off x="3362688" y="2151363"/>
        <a:ext cx="1515714" cy="1968530"/>
      </dsp:txXfrm>
    </dsp:sp>
    <dsp:sp modelId="{962BA12C-FD60-4EA5-A55C-4DC676724B85}">
      <dsp:nvSpPr>
        <dsp:cNvPr id="0" name=""/>
        <dsp:cNvSpPr/>
      </dsp:nvSpPr>
      <dsp:spPr>
        <a:xfrm>
          <a:off x="5041331" y="1298773"/>
          <a:ext cx="1894643" cy="757857"/>
        </a:xfrm>
        <a:prstGeom prst="chevron">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kern="1200" dirty="0"/>
            <a:t>Wednesday – Friday</a:t>
          </a:r>
        </a:p>
      </dsp:txBody>
      <dsp:txXfrm>
        <a:off x="5420260" y="1298773"/>
        <a:ext cx="1136786" cy="757857"/>
      </dsp:txXfrm>
    </dsp:sp>
    <dsp:sp modelId="{D95C3EDA-9CBF-4E18-BE44-F31F6CE2D7AA}">
      <dsp:nvSpPr>
        <dsp:cNvPr id="0" name=""/>
        <dsp:cNvSpPr/>
      </dsp:nvSpPr>
      <dsp:spPr>
        <a:xfrm>
          <a:off x="5041331" y="2151363"/>
          <a:ext cx="1515714" cy="1968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Data entry continues/ completed</a:t>
          </a:r>
        </a:p>
      </dsp:txBody>
      <dsp:txXfrm>
        <a:off x="5041331" y="2151363"/>
        <a:ext cx="1515714" cy="19685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C7E4B-3497-4B3C-AE74-6049F061997C}">
      <dsp:nvSpPr>
        <dsp:cNvPr id="0" name=""/>
        <dsp:cNvSpPr/>
      </dsp:nvSpPr>
      <dsp:spPr>
        <a:xfrm>
          <a:off x="3219" y="484505"/>
          <a:ext cx="1874307" cy="749722"/>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t>January 24</a:t>
          </a:r>
        </a:p>
      </dsp:txBody>
      <dsp:txXfrm>
        <a:off x="378080" y="484505"/>
        <a:ext cx="1124585" cy="749722"/>
      </dsp:txXfrm>
    </dsp:sp>
    <dsp:sp modelId="{34BD64F3-C762-49B2-B03E-F489D4A9AB0C}">
      <dsp:nvSpPr>
        <dsp:cNvPr id="0" name=""/>
        <dsp:cNvSpPr/>
      </dsp:nvSpPr>
      <dsp:spPr>
        <a:xfrm>
          <a:off x="1690096" y="484505"/>
          <a:ext cx="1874307" cy="749722"/>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t>January 25</a:t>
          </a:r>
        </a:p>
      </dsp:txBody>
      <dsp:txXfrm>
        <a:off x="2064957" y="484505"/>
        <a:ext cx="1124585" cy="749722"/>
      </dsp:txXfrm>
    </dsp:sp>
    <dsp:sp modelId="{3BBD98D8-8C04-435A-937D-0D7F3E5D39D2}">
      <dsp:nvSpPr>
        <dsp:cNvPr id="0" name=""/>
        <dsp:cNvSpPr/>
      </dsp:nvSpPr>
      <dsp:spPr>
        <a:xfrm>
          <a:off x="3376973" y="484505"/>
          <a:ext cx="1874307" cy="749722"/>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t>January 26 -30</a:t>
          </a:r>
        </a:p>
      </dsp:txBody>
      <dsp:txXfrm>
        <a:off x="3751834" y="484505"/>
        <a:ext cx="1124585" cy="749722"/>
      </dsp:txXfrm>
    </dsp:sp>
    <dsp:sp modelId="{0FD89CA9-0966-4F8C-A461-0062890CCFE3}">
      <dsp:nvSpPr>
        <dsp:cNvPr id="0" name=""/>
        <dsp:cNvSpPr/>
      </dsp:nvSpPr>
      <dsp:spPr>
        <a:xfrm>
          <a:off x="5067069" y="484505"/>
          <a:ext cx="1874307" cy="749722"/>
        </a:xfrm>
        <a:prstGeom prst="chevron">
          <a:avLst/>
        </a:prstGeom>
        <a:solidFill>
          <a:schemeClr val="accent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t>January 31 – February 2 </a:t>
          </a:r>
        </a:p>
      </dsp:txBody>
      <dsp:txXfrm>
        <a:off x="5441930" y="484505"/>
        <a:ext cx="1124585" cy="749722"/>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1D43F-9BA5-43CE-A22A-0246B8E0A8AA}"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6751E-8F12-4E56-8B33-07098B690DE1}" type="slidenum">
              <a:rPr lang="en-US" smtClean="0"/>
              <a:t>‹#›</a:t>
            </a:fld>
            <a:endParaRPr lang="en-US"/>
          </a:p>
        </p:txBody>
      </p:sp>
    </p:spTree>
    <p:extLst>
      <p:ext uri="{BB962C8B-B14F-4D97-AF65-F5344CB8AC3E}">
        <p14:creationId xmlns:p14="http://schemas.microsoft.com/office/powerpoint/2010/main" val="42024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hudexchange.info/homelessness-assistance/ahar/#2018-report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66751E-8F12-4E56-8B33-07098B690D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879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HIC = beds &amp; units available</a:t>
            </a:r>
          </a:p>
          <a:p>
            <a:r>
              <a:rPr lang="en-US" dirty="0"/>
              <a:t>PIT = people experiencing homelessness or recently homeless (in RRH, OPH, or PSH) </a:t>
            </a:r>
          </a:p>
          <a:p>
            <a:r>
              <a:rPr lang="en-US" dirty="0"/>
              <a:t>Agencies participating in the count must think about both parts. </a:t>
            </a:r>
          </a:p>
          <a:p>
            <a:endParaRPr lang="en-US" b="1" dirty="0"/>
          </a:p>
          <a:p>
            <a:r>
              <a:rPr lang="en-US" b="1" dirty="0"/>
              <a:t>Example on the slide </a:t>
            </a:r>
          </a:p>
          <a:p>
            <a:r>
              <a:rPr lang="en-US" dirty="0"/>
              <a:t>6 people experiencing homelessness: 3 unsheltered, 3 in shelter X</a:t>
            </a:r>
          </a:p>
          <a:p>
            <a:r>
              <a:rPr lang="en-US" dirty="0"/>
              <a:t>Shelter X has 4 beds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Together, we can see that the shelter was 75% occupied (3 of 4 beds in use). (Can use same example with TH, RRH, OPH, or PSH). </a:t>
            </a:r>
          </a:p>
          <a:p>
            <a:r>
              <a:rPr lang="en-US" dirty="0"/>
              <a:t>Knowing the occupancy rate allows us to explore why three people remained unsheltered while a bed was available and improve how we work together. </a:t>
            </a:r>
          </a:p>
        </p:txBody>
      </p:sp>
      <p:sp>
        <p:nvSpPr>
          <p:cNvPr id="4" name="Slide Number Placeholder 3"/>
          <p:cNvSpPr>
            <a:spLocks noGrp="1"/>
          </p:cNvSpPr>
          <p:nvPr>
            <p:ph type="sldNum" sz="quarter" idx="5"/>
          </p:nvPr>
        </p:nvSpPr>
        <p:spPr/>
        <p:txBody>
          <a:bodyPr/>
          <a:lstStyle/>
          <a:p>
            <a:fld id="{8066751E-8F12-4E56-8B33-07098B690DE1}" type="slidenum">
              <a:rPr lang="en-US" smtClean="0"/>
              <a:t>12</a:t>
            </a:fld>
            <a:endParaRPr lang="en-US"/>
          </a:p>
        </p:txBody>
      </p:sp>
    </p:spTree>
    <p:extLst>
      <p:ext uri="{BB962C8B-B14F-4D97-AF65-F5344CB8AC3E}">
        <p14:creationId xmlns:p14="http://schemas.microsoft.com/office/powerpoint/2010/main" val="42439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 permanent housing programs to update – Check with Jennifer.</a:t>
            </a:r>
          </a:p>
        </p:txBody>
      </p:sp>
      <p:sp>
        <p:nvSpPr>
          <p:cNvPr id="4" name="Slide Number Placeholder 3"/>
          <p:cNvSpPr>
            <a:spLocks noGrp="1"/>
          </p:cNvSpPr>
          <p:nvPr>
            <p:ph type="sldNum" sz="quarter" idx="5"/>
          </p:nvPr>
        </p:nvSpPr>
        <p:spPr/>
        <p:txBody>
          <a:bodyPr/>
          <a:lstStyle/>
          <a:p>
            <a:fld id="{8066751E-8F12-4E56-8B33-07098B690DE1}" type="slidenum">
              <a:rPr lang="en-US" smtClean="0"/>
              <a:t>13</a:t>
            </a:fld>
            <a:endParaRPr lang="en-US"/>
          </a:p>
        </p:txBody>
      </p:sp>
    </p:spTree>
    <p:extLst>
      <p:ext uri="{BB962C8B-B14F-4D97-AF65-F5344CB8AC3E}">
        <p14:creationId xmlns:p14="http://schemas.microsoft.com/office/powerpoint/2010/main" val="1943320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14</a:t>
            </a:fld>
            <a:endParaRPr lang="en-US"/>
          </a:p>
        </p:txBody>
      </p:sp>
    </p:spTree>
    <p:extLst>
      <p:ext uri="{BB962C8B-B14F-4D97-AF65-F5344CB8AC3E}">
        <p14:creationId xmlns:p14="http://schemas.microsoft.com/office/powerpoint/2010/main" val="614316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HUD Definition of homelessness.  Definition of homeless used:  </a:t>
            </a:r>
          </a:p>
          <a:p>
            <a:endParaRPr lang="en-US" dirty="0"/>
          </a:p>
          <a:p>
            <a:endParaRPr lang="en-US" dirty="0"/>
          </a:p>
          <a:p>
            <a:r>
              <a:rPr lang="en-US" dirty="0"/>
              <a:t>Regional decision to count or not count doubled up – River Valleys CoC </a:t>
            </a:r>
            <a:r>
              <a:rPr lang="en-US" sz="1800" dirty="0">
                <a:effectLst/>
                <a:latin typeface="Calibri" panose="020F0502020204030204" pitchFamily="34" charset="0"/>
              </a:rPr>
              <a:t>has decided not to</a:t>
            </a:r>
            <a:r>
              <a:rPr lang="en-US" sz="1800" dirty="0">
                <a:effectLst/>
                <a:latin typeface="Calibri" panose="020F0502020204030204" pitchFamily="34" charset="0"/>
                <a:ea typeface="Times New Roman" panose="02020603050405020304" pitchFamily="18" charset="0"/>
              </a:rPr>
              <a:t> do a doubled-up count on a regional level because many areas don’t have capacity to do that, and it’s not required for HUD. If a specific county/community wants to do it and submits those surveys in the survey form, we can make that data available to the community with caution about identifying individuals in the data. Otherwise, we refer communities to our Coordinated Entry data summaries and Wilder studies for better estimates of doubled-up numbers.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16</a:t>
            </a:fld>
            <a:endParaRPr lang="en-US"/>
          </a:p>
        </p:txBody>
      </p:sp>
    </p:spTree>
    <p:extLst>
      <p:ext uri="{BB962C8B-B14F-4D97-AF65-F5344CB8AC3E}">
        <p14:creationId xmlns:p14="http://schemas.microsoft.com/office/powerpoint/2010/main" val="3966849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For support with outreach and volunteers – communities have considered:</a:t>
            </a:r>
          </a:p>
          <a:p>
            <a:endParaRPr lang="en-US" dirty="0"/>
          </a:p>
          <a:p>
            <a:r>
              <a:rPr lang="en-US" dirty="0"/>
              <a:t>Public Safety included to support street outreach.</a:t>
            </a:r>
          </a:p>
          <a:p>
            <a:r>
              <a:rPr lang="en-US" dirty="0"/>
              <a:t>School or districts – Homeless Liaison, social workers – schools knowing who is unsheltered vs sheltered.</a:t>
            </a:r>
          </a:p>
        </p:txBody>
      </p:sp>
      <p:sp>
        <p:nvSpPr>
          <p:cNvPr id="4" name="Slide Number Placeholder 3"/>
          <p:cNvSpPr>
            <a:spLocks noGrp="1"/>
          </p:cNvSpPr>
          <p:nvPr>
            <p:ph type="sldNum" sz="quarter" idx="5"/>
          </p:nvPr>
        </p:nvSpPr>
        <p:spPr/>
        <p:txBody>
          <a:bodyPr/>
          <a:lstStyle/>
          <a:p>
            <a:fld id="{8066751E-8F12-4E56-8B33-07098B690DE1}" type="slidenum">
              <a:rPr lang="en-US" smtClean="0"/>
              <a:t>18</a:t>
            </a:fld>
            <a:endParaRPr lang="en-US"/>
          </a:p>
        </p:txBody>
      </p:sp>
    </p:spTree>
    <p:extLst>
      <p:ext uri="{BB962C8B-B14F-4D97-AF65-F5344CB8AC3E}">
        <p14:creationId xmlns:p14="http://schemas.microsoft.com/office/powerpoint/2010/main" val="1239701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What ideas agencies have for what has been successful in getting a good count – what have you done before, who haven’t you connected with that you believe would be a good partners…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Outreach for counting people and where people can go to get counted. Public safety have staff that already know where homeless are gathering.</a:t>
            </a:r>
          </a:p>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19</a:t>
            </a:fld>
            <a:endParaRPr lang="en-US"/>
          </a:p>
        </p:txBody>
      </p:sp>
    </p:spTree>
    <p:extLst>
      <p:ext uri="{BB962C8B-B14F-4D97-AF65-F5344CB8AC3E}">
        <p14:creationId xmlns:p14="http://schemas.microsoft.com/office/powerpoint/2010/main" val="303642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Communities doing an event this year: </a:t>
            </a:r>
          </a:p>
          <a:p>
            <a:r>
              <a:rPr lang="en-US" dirty="0"/>
              <a:t>Communities should let Jennifer know if they will be conducting street outreach activities.</a:t>
            </a:r>
          </a:p>
          <a:p>
            <a:endParaRPr lang="en-US" dirty="0"/>
          </a:p>
          <a:p>
            <a:r>
              <a:rPr lang="en-US" dirty="0"/>
              <a:t>When presenting this slide – all options should be presented and then connect made to make sure we make every effort to get people counted.</a:t>
            </a:r>
          </a:p>
        </p:txBody>
      </p:sp>
      <p:sp>
        <p:nvSpPr>
          <p:cNvPr id="4" name="Slide Number Placeholder 3"/>
          <p:cNvSpPr>
            <a:spLocks noGrp="1"/>
          </p:cNvSpPr>
          <p:nvPr>
            <p:ph type="sldNum" sz="quarter" idx="5"/>
          </p:nvPr>
        </p:nvSpPr>
        <p:spPr/>
        <p:txBody>
          <a:bodyPr/>
          <a:lstStyle/>
          <a:p>
            <a:fld id="{8066751E-8F12-4E56-8B33-07098B690DE1}" type="slidenum">
              <a:rPr lang="en-US" smtClean="0"/>
              <a:t>20</a:t>
            </a:fld>
            <a:endParaRPr lang="en-US"/>
          </a:p>
        </p:txBody>
      </p:sp>
    </p:spTree>
    <p:extLst>
      <p:ext uri="{BB962C8B-B14F-4D97-AF65-F5344CB8AC3E}">
        <p14:creationId xmlns:p14="http://schemas.microsoft.com/office/powerpoint/2010/main" val="675813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a sense of urgency – not thinking we have a week and half to collect.</a:t>
            </a:r>
          </a:p>
        </p:txBody>
      </p:sp>
      <p:sp>
        <p:nvSpPr>
          <p:cNvPr id="4" name="Slide Number Placeholder 3"/>
          <p:cNvSpPr>
            <a:spLocks noGrp="1"/>
          </p:cNvSpPr>
          <p:nvPr>
            <p:ph type="sldNum" sz="quarter" idx="5"/>
          </p:nvPr>
        </p:nvSpPr>
        <p:spPr/>
        <p:txBody>
          <a:bodyPr/>
          <a:lstStyle/>
          <a:p>
            <a:fld id="{8066751E-8F12-4E56-8B33-07098B690DE1}" type="slidenum">
              <a:rPr lang="en-US" smtClean="0"/>
              <a:t>21</a:t>
            </a:fld>
            <a:endParaRPr lang="en-US"/>
          </a:p>
        </p:txBody>
      </p:sp>
    </p:spTree>
    <p:extLst>
      <p:ext uri="{BB962C8B-B14F-4D97-AF65-F5344CB8AC3E}">
        <p14:creationId xmlns:p14="http://schemas.microsoft.com/office/powerpoint/2010/main" val="3331770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Housing Inventory Link: https://docs.google.com/spreadsheets/d/1o8L6prpiaTE-4s1WO4Xf6nsfwh0xYIKlpxFOqnIwxxw/edit?usp=sharing </a:t>
            </a:r>
          </a:p>
        </p:txBody>
      </p:sp>
      <p:sp>
        <p:nvSpPr>
          <p:cNvPr id="4" name="Slide Number Placeholder 3"/>
          <p:cNvSpPr>
            <a:spLocks noGrp="1"/>
          </p:cNvSpPr>
          <p:nvPr>
            <p:ph type="sldNum" sz="quarter" idx="5"/>
          </p:nvPr>
        </p:nvSpPr>
        <p:spPr/>
        <p:txBody>
          <a:bodyPr/>
          <a:lstStyle/>
          <a:p>
            <a:fld id="{8066751E-8F12-4E56-8B33-07098B690DE1}" type="slidenum">
              <a:rPr lang="en-US" smtClean="0"/>
              <a:t>22</a:t>
            </a:fld>
            <a:endParaRPr lang="en-US"/>
          </a:p>
        </p:txBody>
      </p:sp>
    </p:spTree>
    <p:extLst>
      <p:ext uri="{BB962C8B-B14F-4D97-AF65-F5344CB8AC3E}">
        <p14:creationId xmlns:p14="http://schemas.microsoft.com/office/powerpoint/2010/main" val="2667399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Tailor this slide to your own set of decision-points or action steps</a:t>
            </a:r>
          </a:p>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23</a:t>
            </a:fld>
            <a:endParaRPr lang="en-US"/>
          </a:p>
        </p:txBody>
      </p:sp>
    </p:spTree>
    <p:extLst>
      <p:ext uri="{BB962C8B-B14F-4D97-AF65-F5344CB8AC3E}">
        <p14:creationId xmlns:p14="http://schemas.microsoft.com/office/powerpoint/2010/main" val="127158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4F5415-C6FA-440F-91E0-271704311B5D}" type="slidenum">
              <a:rPr lang="en-US" smtClean="0"/>
              <a:t>2</a:t>
            </a:fld>
            <a:endParaRPr lang="en-US"/>
          </a:p>
        </p:txBody>
      </p:sp>
    </p:spTree>
    <p:extLst>
      <p:ext uri="{BB962C8B-B14F-4D97-AF65-F5344CB8AC3E}">
        <p14:creationId xmlns:p14="http://schemas.microsoft.com/office/powerpoint/2010/main" val="3941800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24</a:t>
            </a:fld>
            <a:endParaRPr lang="en-US"/>
          </a:p>
        </p:txBody>
      </p:sp>
    </p:spTree>
    <p:extLst>
      <p:ext uri="{BB962C8B-B14F-4D97-AF65-F5344CB8AC3E}">
        <p14:creationId xmlns:p14="http://schemas.microsoft.com/office/powerpoint/2010/main" val="86092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4</a:t>
            </a:fld>
            <a:endParaRPr lang="en-US"/>
          </a:p>
        </p:txBody>
      </p:sp>
    </p:spTree>
    <p:extLst>
      <p:ext uri="{BB962C8B-B14F-4D97-AF65-F5344CB8AC3E}">
        <p14:creationId xmlns:p14="http://schemas.microsoft.com/office/powerpoint/2010/main" val="259981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r>
              <a:rPr lang="en-US" sz="1200" kern="1200" dirty="0">
                <a:solidFill>
                  <a:schemeClr val="tx1"/>
                </a:solidFill>
                <a:effectLst/>
                <a:latin typeface="+mn-lt"/>
                <a:ea typeface="+mn-ea"/>
                <a:cs typeface="+mn-cs"/>
                <a:sym typeface="Webdings" panose="05030102010509060703" pitchFamily="18" charset="2"/>
              </a:rPr>
              <a:t>This slide outlines 3 main reasons that CoCs conduct the PIT count:</a:t>
            </a:r>
            <a:r>
              <a:rPr lang="en-US" sz="1200" kern="1200" baseline="0" dirty="0">
                <a:solidFill>
                  <a:schemeClr val="tx1"/>
                </a:solidFill>
                <a:effectLst/>
                <a:latin typeface="+mn-lt"/>
                <a:ea typeface="+mn-ea"/>
                <a:cs typeface="+mn-cs"/>
                <a:sym typeface="Webdings" panose="05030102010509060703" pitchFamily="18" charset="2"/>
              </a:rPr>
              <a:t> to monitor how homelessness changes from year to year, to assist with local planning efforts, and to meet HUD’s requirements. You may want to add local reasons. </a:t>
            </a:r>
          </a:p>
          <a:p>
            <a:pPr marL="0" indent="0">
              <a:buFont typeface="Webdings" panose="05030102010509060703" pitchFamily="18" charset="2"/>
              <a:buNone/>
            </a:pPr>
            <a:endParaRPr lang="en-US" sz="1200" kern="1200" baseline="0" dirty="0">
              <a:solidFill>
                <a:schemeClr val="tx1"/>
              </a:solidFill>
              <a:effectLst/>
              <a:latin typeface="+mn-lt"/>
              <a:ea typeface="+mn-ea"/>
              <a:cs typeface="+mn-cs"/>
              <a:sym typeface="Webdings" panose="05030102010509060703" pitchFamily="18" charset="2"/>
            </a:endParaRPr>
          </a:p>
          <a:p>
            <a:pPr marL="0" indent="0">
              <a:buFont typeface="Webdings" panose="05030102010509060703" pitchFamily="18" charset="2"/>
              <a:buNone/>
            </a:pPr>
            <a:r>
              <a:rPr lang="en-US" sz="1200" kern="1200" baseline="0" dirty="0">
                <a:solidFill>
                  <a:schemeClr val="tx1"/>
                </a:solidFill>
                <a:effectLst/>
                <a:latin typeface="+mn-lt"/>
                <a:ea typeface="+mn-ea"/>
                <a:cs typeface="+mn-cs"/>
                <a:sym typeface="Webdings" panose="05030102010509060703" pitchFamily="18" charset="2"/>
              </a:rPr>
              <a:t>You may consider also telling volunteers about where the PIT count data go and how your CoC uses PIT count data to inform system planning. </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sym typeface="Webdings" panose="05030102010509060703" pitchFamily="18" charset="2"/>
              </a:rPr>
              <a:t>All </a:t>
            </a:r>
            <a:r>
              <a:rPr lang="en-US" sz="1200" i="1" kern="1200" baseline="0" dirty="0">
                <a:solidFill>
                  <a:schemeClr val="tx1"/>
                </a:solidFill>
                <a:effectLst/>
                <a:latin typeface="+mn-lt"/>
                <a:ea typeface="+mn-ea"/>
                <a:cs typeface="+mn-cs"/>
                <a:sym typeface="Webdings" panose="05030102010509060703" pitchFamily="18" charset="2"/>
              </a:rPr>
              <a:t>Annual Homeless Assessment Report (AHAR)</a:t>
            </a:r>
            <a:r>
              <a:rPr lang="en-US" sz="1200" i="0" kern="1200" baseline="0" dirty="0">
                <a:solidFill>
                  <a:schemeClr val="tx1"/>
                </a:solidFill>
                <a:effectLst/>
                <a:latin typeface="+mn-lt"/>
                <a:ea typeface="+mn-ea"/>
                <a:cs typeface="+mn-cs"/>
                <a:sym typeface="Webdings" panose="05030102010509060703" pitchFamily="18" charset="2"/>
              </a:rPr>
              <a:t> data and reports can be found on HUD Exchange: </a:t>
            </a:r>
            <a:r>
              <a:rPr lang="en-US" dirty="0">
                <a:hlinkClick r:id="rId3"/>
              </a:rPr>
              <a:t>https://www.hudexchange.info/homelessness-assistance/ahar/</a:t>
            </a:r>
            <a:endParaRPr lang="en-US" dirty="0"/>
          </a:p>
          <a:p>
            <a:pPr marL="171450" indent="-171450">
              <a:buFont typeface="Arial" panose="020B0604020202020204" pitchFamily="34" charset="0"/>
              <a:buChar char="•"/>
            </a:pPr>
            <a:r>
              <a:rPr lang="en-US" dirty="0"/>
              <a:t>River Valleys CoC data and reports can be found on our website: https://www.rivervalleyscoc.org/data--reports.html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6</a:t>
            </a:fld>
            <a:endParaRPr lang="en-US" dirty="0"/>
          </a:p>
        </p:txBody>
      </p:sp>
    </p:spTree>
    <p:extLst>
      <p:ext uri="{BB962C8B-B14F-4D97-AF65-F5344CB8AC3E}">
        <p14:creationId xmlns:p14="http://schemas.microsoft.com/office/powerpoint/2010/main" val="293647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7</a:t>
            </a:fld>
            <a:endParaRPr lang="en-US"/>
          </a:p>
        </p:txBody>
      </p:sp>
    </p:spTree>
    <p:extLst>
      <p:ext uri="{BB962C8B-B14F-4D97-AF65-F5344CB8AC3E}">
        <p14:creationId xmlns:p14="http://schemas.microsoft.com/office/powerpoint/2010/main" val="351468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discussion area: What new locations may be good to include this year? What locations may not be needed this year? </a:t>
            </a:r>
          </a:p>
        </p:txBody>
      </p:sp>
      <p:sp>
        <p:nvSpPr>
          <p:cNvPr id="4" name="Slide Number Placeholder 3"/>
          <p:cNvSpPr>
            <a:spLocks noGrp="1"/>
          </p:cNvSpPr>
          <p:nvPr>
            <p:ph type="sldNum" sz="quarter" idx="5"/>
          </p:nvPr>
        </p:nvSpPr>
        <p:spPr/>
        <p:txBody>
          <a:bodyPr/>
          <a:lstStyle/>
          <a:p>
            <a:fld id="{8066751E-8F12-4E56-8B33-07098B690DE1}" type="slidenum">
              <a:rPr lang="en-US" smtClean="0"/>
              <a:t>8</a:t>
            </a:fld>
            <a:endParaRPr lang="en-US"/>
          </a:p>
        </p:txBody>
      </p:sp>
    </p:spTree>
    <p:extLst>
      <p:ext uri="{BB962C8B-B14F-4D97-AF65-F5344CB8AC3E}">
        <p14:creationId xmlns:p14="http://schemas.microsoft.com/office/powerpoint/2010/main" val="884646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HUD, State, Local, or private funding sources.  Includes programs that do not use HMIS – DV programs.</a:t>
            </a:r>
          </a:p>
        </p:txBody>
      </p:sp>
      <p:sp>
        <p:nvSpPr>
          <p:cNvPr id="4" name="Slide Number Placeholder 3"/>
          <p:cNvSpPr>
            <a:spLocks noGrp="1"/>
          </p:cNvSpPr>
          <p:nvPr>
            <p:ph type="sldNum" sz="quarter" idx="5"/>
          </p:nvPr>
        </p:nvSpPr>
        <p:spPr/>
        <p:txBody>
          <a:bodyPr/>
          <a:lstStyle/>
          <a:p>
            <a:fld id="{8066751E-8F12-4E56-8B33-07098B690DE1}" type="slidenum">
              <a:rPr lang="en-US" smtClean="0"/>
              <a:t>9</a:t>
            </a:fld>
            <a:endParaRPr lang="en-US"/>
          </a:p>
        </p:txBody>
      </p:sp>
    </p:spTree>
    <p:extLst>
      <p:ext uri="{BB962C8B-B14F-4D97-AF65-F5344CB8AC3E}">
        <p14:creationId xmlns:p14="http://schemas.microsoft.com/office/powerpoint/2010/main" val="3601017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Note: All emergency shelter and transitional housing projects that are included on the HIC will also report numbers for the sheltered PIT Count.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People included in the sheltered PIT Count must be staying in an emergency shelter or transitional housing project that is eligible to be included in the HIC. </a:t>
            </a:r>
          </a:p>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10</a:t>
            </a:fld>
            <a:endParaRPr lang="en-US"/>
          </a:p>
        </p:txBody>
      </p:sp>
    </p:spTree>
    <p:extLst>
      <p:ext uri="{BB962C8B-B14F-4D97-AF65-F5344CB8AC3E}">
        <p14:creationId xmlns:p14="http://schemas.microsoft.com/office/powerpoint/2010/main" val="3346489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All emergency shelter and transitional housing projects that are included on the HIC will also report numbers for the sheltered PIT Count.</a:t>
            </a:r>
          </a:p>
          <a:p>
            <a:pPr marL="171450" indent="-171450">
              <a:buFont typeface="Arial" panose="020B0604020202020204" pitchFamily="34" charset="0"/>
              <a:buChar char="•"/>
            </a:pPr>
            <a:r>
              <a:rPr lang="en-US" dirty="0"/>
              <a:t>People included in the sheltered PIT Count must be staying in an emergency shelter or transitional housing project that is eligible to be included in the HIC. </a:t>
            </a:r>
          </a:p>
          <a:p>
            <a:endParaRPr lang="en-US" dirty="0"/>
          </a:p>
        </p:txBody>
      </p:sp>
      <p:sp>
        <p:nvSpPr>
          <p:cNvPr id="4" name="Slide Number Placeholder 3"/>
          <p:cNvSpPr>
            <a:spLocks noGrp="1"/>
          </p:cNvSpPr>
          <p:nvPr>
            <p:ph type="sldNum" sz="quarter" idx="5"/>
          </p:nvPr>
        </p:nvSpPr>
        <p:spPr/>
        <p:txBody>
          <a:bodyPr/>
          <a:lstStyle/>
          <a:p>
            <a:fld id="{8066751E-8F12-4E56-8B33-07098B690DE1}" type="slidenum">
              <a:rPr lang="en-US" smtClean="0"/>
              <a:t>11</a:t>
            </a:fld>
            <a:endParaRPr lang="en-US"/>
          </a:p>
        </p:txBody>
      </p:sp>
    </p:spTree>
    <p:extLst>
      <p:ext uri="{BB962C8B-B14F-4D97-AF65-F5344CB8AC3E}">
        <p14:creationId xmlns:p14="http://schemas.microsoft.com/office/powerpoint/2010/main" val="384585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E55C39-759D-46D1-A06C-745DE41A8AD1}"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D7C95-6660-4755-ACD2-BAE799A050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86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55C39-759D-46D1-A06C-745DE41A8AD1}"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298495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55C39-759D-46D1-A06C-745DE41A8AD1}"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380163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55C39-759D-46D1-A06C-745DE41A8AD1}"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244840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E55C39-759D-46D1-A06C-745DE41A8AD1}"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D7C95-6660-4755-ACD2-BAE799A050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9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55C39-759D-46D1-A06C-745DE41A8AD1}"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428691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E55C39-759D-46D1-A06C-745DE41A8AD1}" type="datetimeFigureOut">
              <a:rPr lang="en-US" smtClean="0"/>
              <a:t>11/17/2023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255512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E55C39-759D-46D1-A06C-745DE41A8AD1}" type="datetimeFigureOut">
              <a:rPr lang="en-US" smtClean="0"/>
              <a:t>11/17/2023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117703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E55C39-759D-46D1-A06C-745DE41A8AD1}" type="datetimeFigureOut">
              <a:rPr lang="en-US" smtClean="0"/>
              <a:t>11/17/2023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101841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E55C39-759D-46D1-A06C-745DE41A8AD1}" type="datetimeFigureOut">
              <a:rPr lang="en-US" smtClean="0"/>
              <a:t>11/17/2023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7D7C95-6660-4755-ACD2-BAE799A05062}" type="slidenum">
              <a:rPr lang="en-US" smtClean="0"/>
              <a:t>‹#›</a:t>
            </a:fld>
            <a:endParaRPr lang="en-US"/>
          </a:p>
        </p:txBody>
      </p:sp>
    </p:spTree>
    <p:extLst>
      <p:ext uri="{BB962C8B-B14F-4D97-AF65-F5344CB8AC3E}">
        <p14:creationId xmlns:p14="http://schemas.microsoft.com/office/powerpoint/2010/main" val="140762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E55C39-759D-46D1-A06C-745DE41A8AD1}"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D7C95-6660-4755-ACD2-BAE799A05062}" type="slidenum">
              <a:rPr lang="en-US" smtClean="0"/>
              <a:t>‹#›</a:t>
            </a:fld>
            <a:endParaRPr lang="en-US"/>
          </a:p>
        </p:txBody>
      </p:sp>
    </p:spTree>
    <p:extLst>
      <p:ext uri="{BB962C8B-B14F-4D97-AF65-F5344CB8AC3E}">
        <p14:creationId xmlns:p14="http://schemas.microsoft.com/office/powerpoint/2010/main" val="21619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E55C39-759D-46D1-A06C-745DE41A8AD1}" type="datetimeFigureOut">
              <a:rPr lang="en-US" smtClean="0"/>
              <a:t>11/17/2023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57D7C95-6660-4755-ACD2-BAE799A0506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623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7.svg"/></Relationships>
</file>

<file path=ppt/slides/_rels/slide1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8.png"/><Relationship Id="rId7" Type="http://schemas.openxmlformats.org/officeDocument/2006/relationships/image" Target="../media/image8.png"/><Relationship Id="rId12" Type="http://schemas.openxmlformats.org/officeDocument/2006/relationships/image" Target="../media/image43.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1.svg"/><Relationship Id="rId11" Type="http://schemas.openxmlformats.org/officeDocument/2006/relationships/image" Target="../media/image42.png"/><Relationship Id="rId5" Type="http://schemas.openxmlformats.org/officeDocument/2006/relationships/image" Target="../media/image40.png"/><Relationship Id="rId10" Type="http://schemas.openxmlformats.org/officeDocument/2006/relationships/image" Target="../media/image11.svg"/><Relationship Id="rId4" Type="http://schemas.openxmlformats.org/officeDocument/2006/relationships/image" Target="../media/image39.svg"/><Relationship Id="rId9"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s://www.rivervalleyscoc.org/hic-repor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5.svg"/><Relationship Id="rId4" Type="http://schemas.openxmlformats.org/officeDocument/2006/relationships/image" Target="../media/image44.png"/></Relationships>
</file>

<file path=ppt/slides/_rels/slide14.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5.svg"/></Relationships>
</file>

<file path=ppt/slides/_rels/slide15.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3.xml"/><Relationship Id="rId5" Type="http://schemas.openxmlformats.org/officeDocument/2006/relationships/image" Target="../media/image41.svg"/><Relationship Id="rId4" Type="http://schemas.openxmlformats.org/officeDocument/2006/relationships/image" Target="../media/image40.png"/></Relationships>
</file>

<file path=ppt/slides/_rels/slide16.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3.svg"/></Relationships>
</file>

<file path=ppt/slides/_rels/slide19.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image" Target="../media/image59.svg"/><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5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57.svg"/><Relationship Id="rId5" Type="http://schemas.openxmlformats.org/officeDocument/2006/relationships/diagramQuickStyle" Target="../diagrams/quickStyle6.xml"/><Relationship Id="rId10" Type="http://schemas.openxmlformats.org/officeDocument/2006/relationships/image" Target="../media/image56.png"/><Relationship Id="rId4" Type="http://schemas.openxmlformats.org/officeDocument/2006/relationships/diagramLayout" Target="../diagrams/layout6.xml"/><Relationship Id="rId9" Type="http://schemas.openxmlformats.org/officeDocument/2006/relationships/image" Target="../media/image55.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60.png"/><Relationship Id="rId7" Type="http://schemas.openxmlformats.org/officeDocument/2006/relationships/image" Target="../media/image64.sv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63.png"/><Relationship Id="rId11" Type="http://schemas.openxmlformats.org/officeDocument/2006/relationships/image" Target="../media/image68.svg"/><Relationship Id="rId5" Type="http://schemas.openxmlformats.org/officeDocument/2006/relationships/image" Target="../media/image62.svg"/><Relationship Id="rId10" Type="http://schemas.openxmlformats.org/officeDocument/2006/relationships/image" Target="../media/image67.png"/><Relationship Id="rId4" Type="http://schemas.openxmlformats.org/officeDocument/2006/relationships/image" Target="../media/image61.png"/><Relationship Id="rId9" Type="http://schemas.openxmlformats.org/officeDocument/2006/relationships/image" Target="../media/image66.svg"/></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mailto:jennifer.prins@rivervalleyscoc.org" TargetMode="External"/><Relationship Id="rId7"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hmismn.org/point-in-time-count" TargetMode="External"/><Relationship Id="rId5" Type="http://schemas.openxmlformats.org/officeDocument/2006/relationships/hyperlink" Target="mailto:mnhmis@icalliances.org" TargetMode="External"/><Relationship Id="rId4" Type="http://schemas.openxmlformats.org/officeDocument/2006/relationships/hyperlink" Target="https://www.rivervalleyscoc.org/point-in-time-coun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7.png"/><Relationship Id="rId4" Type="http://schemas.openxmlformats.org/officeDocument/2006/relationships/diagramLayout" Target="../diagrams/layout2.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18" Type="http://schemas.openxmlformats.org/officeDocument/2006/relationships/image" Target="../media/image27.svg"/><Relationship Id="rId3" Type="http://schemas.openxmlformats.org/officeDocument/2006/relationships/image" Target="../media/image12.png"/><Relationship Id="rId21" Type="http://schemas.openxmlformats.org/officeDocument/2006/relationships/image" Target="../media/image30.png"/><Relationship Id="rId7" Type="http://schemas.openxmlformats.org/officeDocument/2006/relationships/image" Target="../media/image16.png"/><Relationship Id="rId12" Type="http://schemas.openxmlformats.org/officeDocument/2006/relationships/image" Target="../media/image21.svg"/><Relationship Id="rId17" Type="http://schemas.openxmlformats.org/officeDocument/2006/relationships/image" Target="../media/image26.png"/><Relationship Id="rId2" Type="http://schemas.openxmlformats.org/officeDocument/2006/relationships/notesSlide" Target="../notesSlides/notesSlide6.xml"/><Relationship Id="rId16" Type="http://schemas.openxmlformats.org/officeDocument/2006/relationships/image" Target="../media/image25.svg"/><Relationship Id="rId20" Type="http://schemas.openxmlformats.org/officeDocument/2006/relationships/image" Target="../media/image29.svg"/><Relationship Id="rId1" Type="http://schemas.openxmlformats.org/officeDocument/2006/relationships/slideLayout" Target="../slideLayouts/slideLayout8.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svg"/><Relationship Id="rId19" Type="http://schemas.openxmlformats.org/officeDocument/2006/relationships/image" Target="../media/image28.pn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 Id="rId22" Type="http://schemas.openxmlformats.org/officeDocument/2006/relationships/image" Target="../media/image31.sv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3.xml"/><Relationship Id="rId11" Type="http://schemas.openxmlformats.org/officeDocument/2006/relationships/image" Target="../media/image35.svg"/><Relationship Id="rId5" Type="http://schemas.openxmlformats.org/officeDocument/2006/relationships/diagramQuickStyle" Target="../diagrams/quickStyle3.xml"/><Relationship Id="rId10" Type="http://schemas.openxmlformats.org/officeDocument/2006/relationships/image" Target="../media/image34.png"/><Relationship Id="rId4" Type="http://schemas.openxmlformats.org/officeDocument/2006/relationships/diagramLayout" Target="../diagrams/layout3.xml"/><Relationship Id="rId9" Type="http://schemas.openxmlformats.org/officeDocument/2006/relationships/image" Target="../media/image3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F04542-3C39-41F3-964F-8C56B2C327B8}"/>
              </a:ext>
            </a:extLst>
          </p:cNvPr>
          <p:cNvSpPr>
            <a:spLocks noGrp="1"/>
          </p:cNvSpPr>
          <p:nvPr>
            <p:ph type="ctrTitle"/>
          </p:nvPr>
        </p:nvSpPr>
        <p:spPr>
          <a:xfrm>
            <a:off x="1097280" y="758952"/>
            <a:ext cx="10058400" cy="3566160"/>
          </a:xfrm>
        </p:spPr>
        <p:txBody>
          <a:bodyPr>
            <a:normAutofit/>
          </a:bodyPr>
          <a:lstStyle/>
          <a:p>
            <a:r>
              <a:rPr lang="en-US" sz="7200" dirty="0"/>
              <a:t>2024 Point in Time Count &amp; Housing Inventory</a:t>
            </a:r>
          </a:p>
        </p:txBody>
      </p:sp>
      <p:sp>
        <p:nvSpPr>
          <p:cNvPr id="4" name="Subtitle 3">
            <a:extLst>
              <a:ext uri="{FF2B5EF4-FFF2-40B4-BE49-F238E27FC236}">
                <a16:creationId xmlns:a16="http://schemas.microsoft.com/office/drawing/2014/main" id="{BC5E37DF-F39A-444A-9B9B-049B439403C5}"/>
              </a:ext>
            </a:extLst>
          </p:cNvPr>
          <p:cNvSpPr>
            <a:spLocks noGrp="1"/>
          </p:cNvSpPr>
          <p:nvPr>
            <p:ph type="subTitle" idx="1"/>
          </p:nvPr>
        </p:nvSpPr>
        <p:spPr/>
        <p:txBody>
          <a:bodyPr/>
          <a:lstStyle/>
          <a:p>
            <a:r>
              <a:rPr lang="en-US" dirty="0"/>
              <a:t>The basics for providers &amp; community leads</a:t>
            </a:r>
          </a:p>
        </p:txBody>
      </p:sp>
      <p:pic>
        <p:nvPicPr>
          <p:cNvPr id="5" name="Picture 4" descr="Logo&#10;&#10;Description automatically generated with medium confidence">
            <a:extLst>
              <a:ext uri="{FF2B5EF4-FFF2-40B4-BE49-F238E27FC236}">
                <a16:creationId xmlns:a16="http://schemas.microsoft.com/office/drawing/2014/main" id="{BABB7D0E-4DB1-46C9-BFC4-FA070B5E10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963" y="781050"/>
            <a:ext cx="2969409" cy="1492362"/>
          </a:xfrm>
          <a:prstGeom prst="rect">
            <a:avLst/>
          </a:prstGeom>
        </p:spPr>
      </p:pic>
    </p:spTree>
    <p:extLst>
      <p:ext uri="{BB962C8B-B14F-4D97-AF65-F5344CB8AC3E}">
        <p14:creationId xmlns:p14="http://schemas.microsoft.com/office/powerpoint/2010/main" val="366503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6E51-7010-4315-B9A4-58ED995F3493}"/>
              </a:ext>
            </a:extLst>
          </p:cNvPr>
          <p:cNvSpPr>
            <a:spLocks noGrp="1"/>
          </p:cNvSpPr>
          <p:nvPr>
            <p:ph type="title"/>
          </p:nvPr>
        </p:nvSpPr>
        <p:spPr>
          <a:xfrm>
            <a:off x="1097280" y="286603"/>
            <a:ext cx="10058400" cy="1450757"/>
          </a:xfrm>
        </p:spPr>
        <p:txBody>
          <a:bodyPr/>
          <a:lstStyle/>
          <a:p>
            <a:r>
              <a:rPr lang="en-US" dirty="0"/>
              <a:t>What Programs Are Included in the HIC? </a:t>
            </a:r>
          </a:p>
        </p:txBody>
      </p:sp>
      <p:sp>
        <p:nvSpPr>
          <p:cNvPr id="7" name="Content Placeholder 6">
            <a:extLst>
              <a:ext uri="{FF2B5EF4-FFF2-40B4-BE49-F238E27FC236}">
                <a16:creationId xmlns:a16="http://schemas.microsoft.com/office/drawing/2014/main" id="{E3315967-3C6D-4102-A7EE-7DF9C543766C}"/>
              </a:ext>
            </a:extLst>
          </p:cNvPr>
          <p:cNvSpPr>
            <a:spLocks noGrp="1"/>
          </p:cNvSpPr>
          <p:nvPr>
            <p:ph idx="1"/>
          </p:nvPr>
        </p:nvSpPr>
        <p:spPr>
          <a:xfrm>
            <a:off x="1096963" y="1846263"/>
            <a:ext cx="7027862" cy="4022725"/>
          </a:xfrm>
        </p:spPr>
        <p:txBody>
          <a:bodyPr>
            <a:normAutofit fontScale="92500" lnSpcReduction="10000"/>
          </a:bodyPr>
          <a:lstStyle/>
          <a:p>
            <a:r>
              <a:rPr lang="en-US" b="1" dirty="0"/>
              <a:t>Emergency shelters</a:t>
            </a:r>
            <a:r>
              <a:rPr lang="en-US" dirty="0"/>
              <a:t>, including DV shelters and hotel units and campground spaces paid for with an emergency shelter vouchers</a:t>
            </a:r>
          </a:p>
          <a:p>
            <a:r>
              <a:rPr lang="en-US" b="1" dirty="0"/>
              <a:t>Transitional housing </a:t>
            </a:r>
            <a:r>
              <a:rPr lang="en-US" dirty="0"/>
              <a:t>for homeless persons</a:t>
            </a:r>
          </a:p>
          <a:p>
            <a:r>
              <a:rPr lang="en-US" b="1" dirty="0"/>
              <a:t>Rapid re-housing programs </a:t>
            </a:r>
            <a:r>
              <a:rPr lang="en-US" dirty="0"/>
              <a:t>that provide short- or medium-term assistance to homeless persons</a:t>
            </a:r>
          </a:p>
          <a:p>
            <a:r>
              <a:rPr lang="en-US" b="1" dirty="0"/>
              <a:t>All permanent supportive housing for formerly homeless persons. </a:t>
            </a:r>
            <a:r>
              <a:rPr lang="en-US" dirty="0"/>
              <a:t>Examples: CoC PSH, MN Housing HPH units, MN Department of Human Services LTH vouchers, VASH, etc. </a:t>
            </a:r>
          </a:p>
          <a:p>
            <a:r>
              <a:rPr lang="en-US" b="1" dirty="0"/>
              <a:t>Residential programs for the homeless </a:t>
            </a:r>
            <a:r>
              <a:rPr lang="en-US" dirty="0"/>
              <a:t>funded by private organizations</a:t>
            </a:r>
          </a:p>
          <a:p>
            <a:r>
              <a:rPr lang="en-US" b="1" dirty="0"/>
              <a:t>Faith-based residential programs </a:t>
            </a:r>
            <a:r>
              <a:rPr lang="en-US" dirty="0"/>
              <a:t>for the homeless</a:t>
            </a:r>
          </a:p>
          <a:p>
            <a:r>
              <a:rPr lang="en-US" b="1" dirty="0"/>
              <a:t>Interfaith hospitality networks </a:t>
            </a:r>
            <a:r>
              <a:rPr lang="en-US" dirty="0"/>
              <a:t>serving homeless persons</a:t>
            </a:r>
          </a:p>
        </p:txBody>
      </p:sp>
      <p:sp>
        <p:nvSpPr>
          <p:cNvPr id="13" name="Rectangle: Rounded Corners 12">
            <a:extLst>
              <a:ext uri="{FF2B5EF4-FFF2-40B4-BE49-F238E27FC236}">
                <a16:creationId xmlns:a16="http://schemas.microsoft.com/office/drawing/2014/main" id="{50A00426-12CC-4103-8E97-34627F203336}"/>
              </a:ext>
            </a:extLst>
          </p:cNvPr>
          <p:cNvSpPr/>
          <p:nvPr/>
        </p:nvSpPr>
        <p:spPr>
          <a:xfrm>
            <a:off x="8324850" y="1846264"/>
            <a:ext cx="2830514" cy="18399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b="1" dirty="0">
                <a:solidFill>
                  <a:schemeClr val="tx1"/>
                </a:solidFill>
              </a:rPr>
              <a:t>What these locations have in common: </a:t>
            </a:r>
          </a:p>
          <a:p>
            <a:pPr marL="342900" indent="-342900">
              <a:buFontTx/>
              <a:buAutoNum type="arabicPeriod"/>
            </a:pPr>
            <a:r>
              <a:rPr lang="en-US" dirty="0">
                <a:solidFill>
                  <a:schemeClr val="tx1"/>
                </a:solidFill>
              </a:rPr>
              <a:t>Homeless eligibility</a:t>
            </a:r>
          </a:p>
          <a:p>
            <a:pPr marL="342900" indent="-342900">
              <a:buAutoNum type="arabicPeriod"/>
            </a:pPr>
            <a:r>
              <a:rPr lang="en-US" dirty="0">
                <a:solidFill>
                  <a:schemeClr val="tx1"/>
                </a:solidFill>
              </a:rPr>
              <a:t>Overnight stay</a:t>
            </a:r>
          </a:p>
          <a:p>
            <a:pPr marL="342900" indent="-342900">
              <a:buAutoNum type="arabicPeriod"/>
            </a:pPr>
            <a:r>
              <a:rPr lang="en-US" dirty="0">
                <a:solidFill>
                  <a:schemeClr val="tx1"/>
                </a:solidFill>
              </a:rPr>
              <a:t>Not self-pay</a:t>
            </a:r>
          </a:p>
        </p:txBody>
      </p:sp>
      <p:sp>
        <p:nvSpPr>
          <p:cNvPr id="5" name="Rectangle: Rounded Corners 4">
            <a:extLst>
              <a:ext uri="{FF2B5EF4-FFF2-40B4-BE49-F238E27FC236}">
                <a16:creationId xmlns:a16="http://schemas.microsoft.com/office/drawing/2014/main" id="{BBF05F3B-8B2E-475C-BFD4-484EB847953D}"/>
              </a:ext>
            </a:extLst>
          </p:cNvPr>
          <p:cNvSpPr/>
          <p:nvPr/>
        </p:nvSpPr>
        <p:spPr>
          <a:xfrm>
            <a:off x="8324850" y="3857625"/>
            <a:ext cx="2830514" cy="20113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b="1" dirty="0">
                <a:solidFill>
                  <a:schemeClr val="tx1"/>
                </a:solidFill>
              </a:rPr>
              <a:t>What might be different: </a:t>
            </a:r>
          </a:p>
          <a:p>
            <a:pPr marL="342900" indent="-342900">
              <a:buFontTx/>
              <a:buAutoNum type="arabicPeriod"/>
            </a:pPr>
            <a:r>
              <a:rPr lang="en-US" dirty="0">
                <a:solidFill>
                  <a:schemeClr val="tx1"/>
                </a:solidFill>
              </a:rPr>
              <a:t>Funding source</a:t>
            </a:r>
          </a:p>
          <a:p>
            <a:pPr marL="342900" indent="-342900">
              <a:buAutoNum type="arabicPeriod"/>
            </a:pPr>
            <a:r>
              <a:rPr lang="en-US" dirty="0">
                <a:solidFill>
                  <a:schemeClr val="tx1"/>
                </a:solidFill>
              </a:rPr>
              <a:t>HMIS use</a:t>
            </a:r>
          </a:p>
          <a:p>
            <a:pPr marL="342900" indent="-342900">
              <a:buAutoNum type="arabicPeriod"/>
            </a:pPr>
            <a:r>
              <a:rPr lang="en-US" dirty="0">
                <a:solidFill>
                  <a:schemeClr val="tx1"/>
                </a:solidFill>
              </a:rPr>
              <a:t>Target population </a:t>
            </a:r>
          </a:p>
          <a:p>
            <a:pPr marL="342900" indent="-342900">
              <a:buAutoNum type="arabicPeriod"/>
            </a:pPr>
            <a:r>
              <a:rPr lang="en-US" dirty="0">
                <a:solidFill>
                  <a:schemeClr val="tx1"/>
                </a:solidFill>
              </a:rPr>
              <a:t>Property/ project model</a:t>
            </a:r>
          </a:p>
        </p:txBody>
      </p:sp>
    </p:spTree>
    <p:extLst>
      <p:ext uri="{BB962C8B-B14F-4D97-AF65-F5344CB8AC3E}">
        <p14:creationId xmlns:p14="http://schemas.microsoft.com/office/powerpoint/2010/main" val="330310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59E6E51-7010-4315-B9A4-58ED995F3493}"/>
              </a:ext>
            </a:extLst>
          </p:cNvPr>
          <p:cNvSpPr>
            <a:spLocks noGrp="1"/>
          </p:cNvSpPr>
          <p:nvPr>
            <p:ph type="title"/>
          </p:nvPr>
        </p:nvSpPr>
        <p:spPr>
          <a:xfrm>
            <a:off x="482989" y="605896"/>
            <a:ext cx="3084844" cy="5646208"/>
          </a:xfrm>
        </p:spPr>
        <p:txBody>
          <a:bodyPr anchor="ctr">
            <a:normAutofit/>
          </a:bodyPr>
          <a:lstStyle/>
          <a:p>
            <a:r>
              <a:rPr lang="en-US" sz="3600" dirty="0">
                <a:solidFill>
                  <a:srgbClr val="FFFFFF"/>
                </a:solidFill>
              </a:rPr>
              <a:t>What Projects Are </a:t>
            </a:r>
            <a:r>
              <a:rPr lang="en-US" sz="3600" b="1" u="sng" dirty="0">
                <a:solidFill>
                  <a:srgbClr val="FFFFFF"/>
                </a:solidFill>
              </a:rPr>
              <a:t>NOT</a:t>
            </a:r>
            <a:r>
              <a:rPr lang="en-US" sz="3600" dirty="0">
                <a:solidFill>
                  <a:srgbClr val="FFFFFF"/>
                </a:solidFill>
              </a:rPr>
              <a:t> Included in the HIC? </a:t>
            </a:r>
          </a:p>
        </p:txBody>
      </p:sp>
      <p:sp>
        <p:nvSpPr>
          <p:cNvPr id="18"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0" name="Graphic 19" descr="No sign with solid fill">
            <a:extLst>
              <a:ext uri="{FF2B5EF4-FFF2-40B4-BE49-F238E27FC236}">
                <a16:creationId xmlns:a16="http://schemas.microsoft.com/office/drawing/2014/main" id="{D29DD544-6D4F-44A9-89BB-57057A1567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0231" y="0"/>
            <a:ext cx="6950806" cy="6858000"/>
          </a:xfrm>
          <a:prstGeom prst="rect">
            <a:avLst/>
          </a:prstGeom>
        </p:spPr>
      </p:pic>
      <p:sp>
        <p:nvSpPr>
          <p:cNvPr id="4" name="Content Placeholder 3">
            <a:extLst>
              <a:ext uri="{FF2B5EF4-FFF2-40B4-BE49-F238E27FC236}">
                <a16:creationId xmlns:a16="http://schemas.microsoft.com/office/drawing/2014/main" id="{5DB21B94-F50C-4FA2-AA0B-6CC18084BB5F}"/>
              </a:ext>
            </a:extLst>
          </p:cNvPr>
          <p:cNvSpPr>
            <a:spLocks noGrp="1"/>
          </p:cNvSpPr>
          <p:nvPr>
            <p:ph idx="1"/>
          </p:nvPr>
        </p:nvSpPr>
        <p:spPr>
          <a:xfrm>
            <a:off x="4742016" y="605896"/>
            <a:ext cx="6413663" cy="5646208"/>
          </a:xfrm>
        </p:spPr>
        <p:txBody>
          <a:bodyPr anchor="ctr">
            <a:normAutofit/>
          </a:bodyPr>
          <a:lstStyle/>
          <a:p>
            <a:r>
              <a:rPr lang="en-US" dirty="0"/>
              <a:t>Tenant-based housing provided by the Housing Choice Voucher program, </a:t>
            </a:r>
            <a:r>
              <a:rPr lang="en-US" u="sng" dirty="0"/>
              <a:t>unless</a:t>
            </a:r>
            <a:r>
              <a:rPr lang="en-US" dirty="0"/>
              <a:t> the voucher(s) has been exclusively dedicated to serving homeless persons.</a:t>
            </a:r>
          </a:p>
          <a:p>
            <a:r>
              <a:rPr lang="en-US" dirty="0"/>
              <a:t>Project-based public housing, </a:t>
            </a:r>
            <a:r>
              <a:rPr lang="en-US" u="sng" dirty="0"/>
              <a:t>unless</a:t>
            </a:r>
            <a:r>
              <a:rPr lang="en-US" dirty="0"/>
              <a:t> the housing has been exclusively dedicated to serving homeless persons.</a:t>
            </a:r>
          </a:p>
          <a:p>
            <a:r>
              <a:rPr lang="en-US" dirty="0"/>
              <a:t>Medical facilities where persons are admitted for care (hospitals, psychiatric facilities, nursing homes, etc.). </a:t>
            </a:r>
          </a:p>
          <a:p>
            <a:r>
              <a:rPr lang="en-US" dirty="0"/>
              <a:t>Jails, prisons or juvenile detention facilities.</a:t>
            </a:r>
          </a:p>
          <a:p>
            <a:r>
              <a:rPr lang="en-US" dirty="0"/>
              <a:t>Foster care homes or foster care group homes.</a:t>
            </a:r>
          </a:p>
          <a:p>
            <a:r>
              <a:rPr lang="en-US" dirty="0"/>
              <a:t>Market rate units that happen to accept formerly homeless persons.</a:t>
            </a:r>
          </a:p>
          <a:p>
            <a:r>
              <a:rPr lang="en-US" dirty="0"/>
              <a:t>Chemical dependency facilities, such as substance abuse treatment facilities and detox centers.</a:t>
            </a:r>
          </a:p>
        </p:txBody>
      </p:sp>
    </p:spTree>
    <p:extLst>
      <p:ext uri="{BB962C8B-B14F-4D97-AF65-F5344CB8AC3E}">
        <p14:creationId xmlns:p14="http://schemas.microsoft.com/office/powerpoint/2010/main" val="270210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2985C-2B40-46AE-B504-F17B2BF96839}"/>
              </a:ext>
            </a:extLst>
          </p:cNvPr>
          <p:cNvSpPr>
            <a:spLocks noGrp="1"/>
          </p:cNvSpPr>
          <p:nvPr>
            <p:ph type="title"/>
          </p:nvPr>
        </p:nvSpPr>
        <p:spPr>
          <a:xfrm>
            <a:off x="1097280" y="286603"/>
            <a:ext cx="10058400" cy="1450757"/>
          </a:xfrm>
        </p:spPr>
        <p:txBody>
          <a:bodyPr anchor="b">
            <a:normAutofit/>
          </a:bodyPr>
          <a:lstStyle/>
          <a:p>
            <a:r>
              <a:rPr lang="en-US" dirty="0"/>
              <a:t>How are the PIT and HIC Related? </a:t>
            </a:r>
          </a:p>
        </p:txBody>
      </p:sp>
      <p:sp>
        <p:nvSpPr>
          <p:cNvPr id="3" name="Content Placeholder 2">
            <a:extLst>
              <a:ext uri="{FF2B5EF4-FFF2-40B4-BE49-F238E27FC236}">
                <a16:creationId xmlns:a16="http://schemas.microsoft.com/office/drawing/2014/main" id="{3FD53F5F-629F-4F47-A2E3-5D4280610EB5}"/>
              </a:ext>
            </a:extLst>
          </p:cNvPr>
          <p:cNvSpPr>
            <a:spLocks noGrp="1"/>
          </p:cNvSpPr>
          <p:nvPr>
            <p:ph idx="1"/>
          </p:nvPr>
        </p:nvSpPr>
        <p:spPr>
          <a:xfrm>
            <a:off x="1097280" y="1845734"/>
            <a:ext cx="9415636" cy="2233515"/>
          </a:xfrm>
        </p:spPr>
        <p:txBody>
          <a:bodyPr anchor="t">
            <a:normAutofit/>
          </a:bodyPr>
          <a:lstStyle/>
          <a:p>
            <a:r>
              <a:rPr lang="en-US" dirty="0"/>
              <a:t>The number of sheltered people counted in the PIT must equal the number of sheltered people counted in the HIC. </a:t>
            </a:r>
          </a:p>
          <a:p>
            <a:r>
              <a:rPr lang="en-US" dirty="0"/>
              <a:t>All projects where people are counted in the sheltered PIT must be included in the HIC. </a:t>
            </a:r>
          </a:p>
          <a:p>
            <a:r>
              <a:rPr lang="en-US" dirty="0"/>
              <a:t>Connecting the two allows us to understand how shelter and housing resources are being used. </a:t>
            </a:r>
          </a:p>
        </p:txBody>
      </p:sp>
      <p:grpSp>
        <p:nvGrpSpPr>
          <p:cNvPr id="10" name="Group 9">
            <a:extLst>
              <a:ext uri="{FF2B5EF4-FFF2-40B4-BE49-F238E27FC236}">
                <a16:creationId xmlns:a16="http://schemas.microsoft.com/office/drawing/2014/main" id="{B314F91F-557B-4309-43F3-0101153DFBFD}"/>
              </a:ext>
            </a:extLst>
          </p:cNvPr>
          <p:cNvGrpSpPr/>
          <p:nvPr/>
        </p:nvGrpSpPr>
        <p:grpSpPr>
          <a:xfrm>
            <a:off x="1130026" y="3938434"/>
            <a:ext cx="3334138" cy="2101884"/>
            <a:chOff x="1097280" y="3905923"/>
            <a:chExt cx="3334138" cy="2101884"/>
          </a:xfrm>
        </p:grpSpPr>
        <p:sp>
          <p:nvSpPr>
            <p:cNvPr id="12" name="Rectangle: Rounded Corners 11">
              <a:extLst>
                <a:ext uri="{FF2B5EF4-FFF2-40B4-BE49-F238E27FC236}">
                  <a16:creationId xmlns:a16="http://schemas.microsoft.com/office/drawing/2014/main" id="{D7446395-9155-48E6-960E-25B219AAC26D}"/>
                </a:ext>
              </a:extLst>
            </p:cNvPr>
            <p:cNvSpPr/>
            <p:nvPr/>
          </p:nvSpPr>
          <p:spPr>
            <a:xfrm>
              <a:off x="1097280" y="4181475"/>
              <a:ext cx="3334138" cy="17145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pic>
          <p:nvPicPr>
            <p:cNvPr id="20" name="Graphic 19" descr="Remote work with solid fill">
              <a:extLst>
                <a:ext uri="{FF2B5EF4-FFF2-40B4-BE49-F238E27FC236}">
                  <a16:creationId xmlns:a16="http://schemas.microsoft.com/office/drawing/2014/main" id="{C76F4A84-F47C-4055-A9B0-68BB0D381D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2528006" y="4104395"/>
              <a:ext cx="1903412" cy="1903412"/>
            </a:xfrm>
            <a:prstGeom prst="rect">
              <a:avLst/>
            </a:prstGeom>
          </p:spPr>
        </p:pic>
        <p:grpSp>
          <p:nvGrpSpPr>
            <p:cNvPr id="7" name="Group 6">
              <a:extLst>
                <a:ext uri="{FF2B5EF4-FFF2-40B4-BE49-F238E27FC236}">
                  <a16:creationId xmlns:a16="http://schemas.microsoft.com/office/drawing/2014/main" id="{D7ED8A80-B6D1-4B03-B8B0-F63C55EA4809}"/>
                </a:ext>
              </a:extLst>
            </p:cNvPr>
            <p:cNvGrpSpPr/>
            <p:nvPr/>
          </p:nvGrpSpPr>
          <p:grpSpPr>
            <a:xfrm>
              <a:off x="1485194" y="4353253"/>
              <a:ext cx="442420" cy="451393"/>
              <a:chOff x="3915990" y="5240336"/>
              <a:chExt cx="442420" cy="451393"/>
            </a:xfrm>
          </p:grpSpPr>
          <p:sp>
            <p:nvSpPr>
              <p:cNvPr id="6" name="Oval 5">
                <a:extLst>
                  <a:ext uri="{FF2B5EF4-FFF2-40B4-BE49-F238E27FC236}">
                    <a16:creationId xmlns:a16="http://schemas.microsoft.com/office/drawing/2014/main" id="{816DEFC5-A3BE-49A1-9BC3-C1B341646A0A}"/>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Graphic 4" descr="User with solid fill">
                <a:extLst>
                  <a:ext uri="{FF2B5EF4-FFF2-40B4-BE49-F238E27FC236}">
                    <a16:creationId xmlns:a16="http://schemas.microsoft.com/office/drawing/2014/main" id="{F2C138A9-EB4E-42B1-9DB2-555394AD102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grpSp>
          <p:nvGrpSpPr>
            <p:cNvPr id="21" name="Group 20">
              <a:extLst>
                <a:ext uri="{FF2B5EF4-FFF2-40B4-BE49-F238E27FC236}">
                  <a16:creationId xmlns:a16="http://schemas.microsoft.com/office/drawing/2014/main" id="{4635D7D4-F9EA-470A-8984-0D6CA8349E4F}"/>
                </a:ext>
              </a:extLst>
            </p:cNvPr>
            <p:cNvGrpSpPr/>
            <p:nvPr/>
          </p:nvGrpSpPr>
          <p:grpSpPr>
            <a:xfrm>
              <a:off x="1642866" y="4999402"/>
              <a:ext cx="442420" cy="451393"/>
              <a:chOff x="3915990" y="5240336"/>
              <a:chExt cx="442420" cy="451393"/>
            </a:xfrm>
          </p:grpSpPr>
          <p:sp>
            <p:nvSpPr>
              <p:cNvPr id="26" name="Oval 25">
                <a:extLst>
                  <a:ext uri="{FF2B5EF4-FFF2-40B4-BE49-F238E27FC236}">
                    <a16:creationId xmlns:a16="http://schemas.microsoft.com/office/drawing/2014/main" id="{3AE24DF6-662B-43DC-BA23-0C6B784837DF}"/>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9" name="Graphic 28" descr="User with solid fill">
                <a:extLst>
                  <a:ext uri="{FF2B5EF4-FFF2-40B4-BE49-F238E27FC236}">
                    <a16:creationId xmlns:a16="http://schemas.microsoft.com/office/drawing/2014/main" id="{BF5E9480-4D67-4FE7-85EF-E1D04EECD0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grpSp>
          <p:nvGrpSpPr>
            <p:cNvPr id="33" name="Group 32">
              <a:extLst>
                <a:ext uri="{FF2B5EF4-FFF2-40B4-BE49-F238E27FC236}">
                  <a16:creationId xmlns:a16="http://schemas.microsoft.com/office/drawing/2014/main" id="{03AC718F-4B68-4B33-B4CF-72602299DE31}"/>
                </a:ext>
              </a:extLst>
            </p:cNvPr>
            <p:cNvGrpSpPr/>
            <p:nvPr/>
          </p:nvGrpSpPr>
          <p:grpSpPr>
            <a:xfrm>
              <a:off x="1158926" y="4813619"/>
              <a:ext cx="442420" cy="451393"/>
              <a:chOff x="3915990" y="5240336"/>
              <a:chExt cx="442420" cy="451393"/>
            </a:xfrm>
          </p:grpSpPr>
          <p:sp>
            <p:nvSpPr>
              <p:cNvPr id="34" name="Oval 33">
                <a:extLst>
                  <a:ext uri="{FF2B5EF4-FFF2-40B4-BE49-F238E27FC236}">
                    <a16:creationId xmlns:a16="http://schemas.microsoft.com/office/drawing/2014/main" id="{09A4AF9E-3C66-48BD-86E6-E16C26614744}"/>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5" name="Graphic 34" descr="User with solid fill">
                <a:extLst>
                  <a:ext uri="{FF2B5EF4-FFF2-40B4-BE49-F238E27FC236}">
                    <a16:creationId xmlns:a16="http://schemas.microsoft.com/office/drawing/2014/main" id="{D6229C64-0D75-40A1-B2B8-1EE52ACE2A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sp>
          <p:nvSpPr>
            <p:cNvPr id="13" name="TextBox 12">
              <a:extLst>
                <a:ext uri="{FF2B5EF4-FFF2-40B4-BE49-F238E27FC236}">
                  <a16:creationId xmlns:a16="http://schemas.microsoft.com/office/drawing/2014/main" id="{1AAB3029-0450-49E5-BF20-A632773C9187}"/>
                </a:ext>
              </a:extLst>
            </p:cNvPr>
            <p:cNvSpPr txBox="1"/>
            <p:nvPr/>
          </p:nvSpPr>
          <p:spPr>
            <a:xfrm>
              <a:off x="1247446" y="3905923"/>
              <a:ext cx="2561120" cy="369332"/>
            </a:xfrm>
            <a:prstGeom prst="rect">
              <a:avLst/>
            </a:prstGeom>
            <a:noFill/>
          </p:spPr>
          <p:txBody>
            <a:bodyPr wrap="square" rtlCol="0">
              <a:spAutoFit/>
            </a:bodyPr>
            <a:lstStyle/>
            <a:p>
              <a:r>
                <a:rPr lang="en-US" dirty="0">
                  <a:solidFill>
                    <a:schemeClr val="accent1">
                      <a:lumMod val="75000"/>
                    </a:schemeClr>
                  </a:solidFill>
                </a:rPr>
                <a:t>Point in Time Count (PIT)</a:t>
              </a:r>
            </a:p>
          </p:txBody>
        </p:sp>
      </p:grpSp>
      <p:grpSp>
        <p:nvGrpSpPr>
          <p:cNvPr id="4" name="Group 3">
            <a:extLst>
              <a:ext uri="{FF2B5EF4-FFF2-40B4-BE49-F238E27FC236}">
                <a16:creationId xmlns:a16="http://schemas.microsoft.com/office/drawing/2014/main" id="{6CE0F3A2-5CF8-F85A-98C9-4387CC971B7E}"/>
              </a:ext>
            </a:extLst>
          </p:cNvPr>
          <p:cNvGrpSpPr/>
          <p:nvPr/>
        </p:nvGrpSpPr>
        <p:grpSpPr>
          <a:xfrm>
            <a:off x="4635312" y="3937235"/>
            <a:ext cx="2610018" cy="2124333"/>
            <a:chOff x="5150567" y="3895680"/>
            <a:chExt cx="2610018" cy="2124333"/>
          </a:xfrm>
        </p:grpSpPr>
        <p:grpSp>
          <p:nvGrpSpPr>
            <p:cNvPr id="39" name="Group 38">
              <a:extLst>
                <a:ext uri="{FF2B5EF4-FFF2-40B4-BE49-F238E27FC236}">
                  <a16:creationId xmlns:a16="http://schemas.microsoft.com/office/drawing/2014/main" id="{E4EA47B0-F29C-4D1D-947F-A374870C6653}"/>
                </a:ext>
              </a:extLst>
            </p:cNvPr>
            <p:cNvGrpSpPr/>
            <p:nvPr/>
          </p:nvGrpSpPr>
          <p:grpSpPr>
            <a:xfrm>
              <a:off x="5206030" y="4425779"/>
              <a:ext cx="2227334" cy="1251405"/>
              <a:chOff x="5325990" y="4721224"/>
              <a:chExt cx="2227334" cy="1223964"/>
            </a:xfrm>
          </p:grpSpPr>
          <p:pic>
            <p:nvPicPr>
              <p:cNvPr id="43" name="Graphic 42" descr="Building with solid fill">
                <a:extLst>
                  <a:ext uri="{FF2B5EF4-FFF2-40B4-BE49-F238E27FC236}">
                    <a16:creationId xmlns:a16="http://schemas.microsoft.com/office/drawing/2014/main" id="{9A9CE3F8-DE82-47CE-811A-F83178FD76D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5990" y="4721224"/>
                <a:ext cx="1188720" cy="1188720"/>
              </a:xfrm>
              <a:prstGeom prst="rect">
                <a:avLst/>
              </a:prstGeom>
            </p:spPr>
          </p:pic>
          <p:pic>
            <p:nvPicPr>
              <p:cNvPr id="44" name="Graphic 43" descr="Bed with solid fill">
                <a:extLst>
                  <a:ext uri="{FF2B5EF4-FFF2-40B4-BE49-F238E27FC236}">
                    <a16:creationId xmlns:a16="http://schemas.microsoft.com/office/drawing/2014/main" id="{E735A532-705B-4C58-B0FE-ECE606D2FC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35773" y="5227637"/>
                <a:ext cx="717551" cy="717551"/>
              </a:xfrm>
              <a:prstGeom prst="rect">
                <a:avLst/>
              </a:prstGeom>
            </p:spPr>
          </p:pic>
          <p:cxnSp>
            <p:nvCxnSpPr>
              <p:cNvPr id="45" name="Straight Connector 44">
                <a:extLst>
                  <a:ext uri="{FF2B5EF4-FFF2-40B4-BE49-F238E27FC236}">
                    <a16:creationId xmlns:a16="http://schemas.microsoft.com/office/drawing/2014/main" id="{261E3C83-109C-4083-93DE-7F0FC659DDAC}"/>
                  </a:ext>
                </a:extLst>
              </p:cNvPr>
              <p:cNvCxnSpPr>
                <a:cxnSpLocks/>
              </p:cNvCxnSpPr>
              <p:nvPr/>
            </p:nvCxnSpPr>
            <p:spPr>
              <a:xfrm flipV="1">
                <a:off x="6263092" y="5118697"/>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9333BB6D-3413-4D92-8C0D-DC82B9AF9D91}"/>
                  </a:ext>
                </a:extLst>
              </p:cNvPr>
              <p:cNvCxnSpPr>
                <a:cxnSpLocks/>
              </p:cNvCxnSpPr>
              <p:nvPr/>
            </p:nvCxnSpPr>
            <p:spPr>
              <a:xfrm flipV="1">
                <a:off x="6126163" y="4857406"/>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550F189C-F5B7-4FB6-ACA6-D497D8066AF5}"/>
                  </a:ext>
                </a:extLst>
              </p:cNvPr>
              <p:cNvCxnSpPr>
                <a:cxnSpLocks/>
              </p:cNvCxnSpPr>
              <p:nvPr/>
            </p:nvCxnSpPr>
            <p:spPr>
              <a:xfrm>
                <a:off x="6134099" y="5502162"/>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3868D678-F78D-4106-BE46-F0F558CC7EDB}"/>
                  </a:ext>
                </a:extLst>
              </p:cNvPr>
              <p:cNvCxnSpPr>
                <a:cxnSpLocks/>
              </p:cNvCxnSpPr>
              <p:nvPr/>
            </p:nvCxnSpPr>
            <p:spPr>
              <a:xfrm>
                <a:off x="6279163" y="5434628"/>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grpSp>
        <p:pic>
          <p:nvPicPr>
            <p:cNvPr id="56" name="Graphic 55" descr="Bed with solid fill">
              <a:extLst>
                <a:ext uri="{FF2B5EF4-FFF2-40B4-BE49-F238E27FC236}">
                  <a16:creationId xmlns:a16="http://schemas.microsoft.com/office/drawing/2014/main" id="{A093E0F3-54AB-497E-958B-B3B3D6D9A8B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37312" y="5286375"/>
              <a:ext cx="717551" cy="733638"/>
            </a:xfrm>
            <a:prstGeom prst="rect">
              <a:avLst/>
            </a:prstGeom>
          </p:spPr>
        </p:pic>
        <p:pic>
          <p:nvPicPr>
            <p:cNvPr id="57" name="Graphic 56" descr="Bed with solid fill">
              <a:extLst>
                <a:ext uri="{FF2B5EF4-FFF2-40B4-BE49-F238E27FC236}">
                  <a16:creationId xmlns:a16="http://schemas.microsoft.com/office/drawing/2014/main" id="{11D47B9E-52CA-4296-A21E-960EB814A5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78017" y="4455773"/>
              <a:ext cx="717551" cy="733638"/>
            </a:xfrm>
            <a:prstGeom prst="rect">
              <a:avLst/>
            </a:prstGeom>
          </p:spPr>
        </p:pic>
        <p:pic>
          <p:nvPicPr>
            <p:cNvPr id="58" name="Graphic 57" descr="Bed with solid fill">
              <a:extLst>
                <a:ext uri="{FF2B5EF4-FFF2-40B4-BE49-F238E27FC236}">
                  <a16:creationId xmlns:a16="http://schemas.microsoft.com/office/drawing/2014/main" id="{FE9BAE23-8336-42BA-AEF6-AE6341B076E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51811" y="4094932"/>
              <a:ext cx="717551" cy="733638"/>
            </a:xfrm>
            <a:prstGeom prst="rect">
              <a:avLst/>
            </a:prstGeom>
          </p:spPr>
        </p:pic>
        <p:sp>
          <p:nvSpPr>
            <p:cNvPr id="65" name="Rectangle: Rounded Corners 64">
              <a:extLst>
                <a:ext uri="{FF2B5EF4-FFF2-40B4-BE49-F238E27FC236}">
                  <a16:creationId xmlns:a16="http://schemas.microsoft.com/office/drawing/2014/main" id="{6650C496-714C-4BE6-8116-147150C53B88}"/>
                </a:ext>
              </a:extLst>
            </p:cNvPr>
            <p:cNvSpPr/>
            <p:nvPr/>
          </p:nvSpPr>
          <p:spPr>
            <a:xfrm>
              <a:off x="5150567" y="4181475"/>
              <a:ext cx="2610018" cy="17145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67" name="TextBox 66">
              <a:extLst>
                <a:ext uri="{FF2B5EF4-FFF2-40B4-BE49-F238E27FC236}">
                  <a16:creationId xmlns:a16="http://schemas.microsoft.com/office/drawing/2014/main" id="{F66C2BB6-6883-443F-91A1-B1BD88F8313F}"/>
                </a:ext>
              </a:extLst>
            </p:cNvPr>
            <p:cNvSpPr txBox="1"/>
            <p:nvPr/>
          </p:nvSpPr>
          <p:spPr>
            <a:xfrm>
              <a:off x="5239292" y="3895680"/>
              <a:ext cx="2460971" cy="369332"/>
            </a:xfrm>
            <a:prstGeom prst="rect">
              <a:avLst/>
            </a:prstGeom>
            <a:noFill/>
          </p:spPr>
          <p:txBody>
            <a:bodyPr wrap="square" rtlCol="0">
              <a:spAutoFit/>
            </a:bodyPr>
            <a:lstStyle/>
            <a:p>
              <a:r>
                <a:rPr lang="en-US" dirty="0">
                  <a:solidFill>
                    <a:schemeClr val="accent1">
                      <a:lumMod val="75000"/>
                    </a:schemeClr>
                  </a:solidFill>
                </a:rPr>
                <a:t>Housing Inventory (HIC)</a:t>
              </a:r>
            </a:p>
          </p:txBody>
        </p:sp>
      </p:grpSp>
      <p:grpSp>
        <p:nvGrpSpPr>
          <p:cNvPr id="8" name="Group 7">
            <a:extLst>
              <a:ext uri="{FF2B5EF4-FFF2-40B4-BE49-F238E27FC236}">
                <a16:creationId xmlns:a16="http://schemas.microsoft.com/office/drawing/2014/main" id="{12BC0174-1BC3-34BC-28E9-1B441FD7C739}"/>
              </a:ext>
            </a:extLst>
          </p:cNvPr>
          <p:cNvGrpSpPr/>
          <p:nvPr/>
        </p:nvGrpSpPr>
        <p:grpSpPr>
          <a:xfrm>
            <a:off x="7449551" y="3927648"/>
            <a:ext cx="3197209" cy="2112670"/>
            <a:chOff x="8480772" y="3885906"/>
            <a:chExt cx="3197209" cy="2112670"/>
          </a:xfrm>
        </p:grpSpPr>
        <p:grpSp>
          <p:nvGrpSpPr>
            <p:cNvPr id="11" name="Group 10">
              <a:extLst>
                <a:ext uri="{FF2B5EF4-FFF2-40B4-BE49-F238E27FC236}">
                  <a16:creationId xmlns:a16="http://schemas.microsoft.com/office/drawing/2014/main" id="{3505C3FE-6313-4D22-99C1-6F8EE5E866E1}"/>
                </a:ext>
              </a:extLst>
            </p:cNvPr>
            <p:cNvGrpSpPr/>
            <p:nvPr/>
          </p:nvGrpSpPr>
          <p:grpSpPr>
            <a:xfrm>
              <a:off x="9324196" y="4037223"/>
              <a:ext cx="2227334" cy="1961353"/>
              <a:chOff x="8990821" y="3903669"/>
              <a:chExt cx="2227334" cy="1961353"/>
            </a:xfrm>
          </p:grpSpPr>
          <p:grpSp>
            <p:nvGrpSpPr>
              <p:cNvPr id="32" name="Group 31">
                <a:extLst>
                  <a:ext uri="{FF2B5EF4-FFF2-40B4-BE49-F238E27FC236}">
                    <a16:creationId xmlns:a16="http://schemas.microsoft.com/office/drawing/2014/main" id="{8FB98D24-BBFD-415C-9380-4B29ABF55EA2}"/>
                  </a:ext>
                </a:extLst>
              </p:cNvPr>
              <p:cNvGrpSpPr/>
              <p:nvPr/>
            </p:nvGrpSpPr>
            <p:grpSpPr>
              <a:xfrm>
                <a:off x="8990821" y="4292063"/>
                <a:ext cx="2227334" cy="1223964"/>
                <a:chOff x="5325990" y="4721224"/>
                <a:chExt cx="2227334" cy="1223964"/>
              </a:xfrm>
            </p:grpSpPr>
            <p:pic>
              <p:nvPicPr>
                <p:cNvPr id="22" name="Graphic 21" descr="Building with solid fill">
                  <a:extLst>
                    <a:ext uri="{FF2B5EF4-FFF2-40B4-BE49-F238E27FC236}">
                      <a16:creationId xmlns:a16="http://schemas.microsoft.com/office/drawing/2014/main" id="{34B8CDAA-8479-4DB3-80A1-AE3435C4966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5990" y="4721224"/>
                  <a:ext cx="1188720" cy="1188720"/>
                </a:xfrm>
                <a:prstGeom prst="rect">
                  <a:avLst/>
                </a:prstGeom>
              </p:spPr>
            </p:pic>
            <p:pic>
              <p:nvPicPr>
                <p:cNvPr id="24" name="Graphic 23" descr="Bed with solid fill">
                  <a:extLst>
                    <a:ext uri="{FF2B5EF4-FFF2-40B4-BE49-F238E27FC236}">
                      <a16:creationId xmlns:a16="http://schemas.microsoft.com/office/drawing/2014/main" id="{EECA55E7-1929-4659-B6FE-8C03C91DED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35773" y="5227637"/>
                  <a:ext cx="717551" cy="717551"/>
                </a:xfrm>
                <a:prstGeom prst="rect">
                  <a:avLst/>
                </a:prstGeom>
              </p:spPr>
            </p:pic>
            <p:cxnSp>
              <p:nvCxnSpPr>
                <p:cNvPr id="27" name="Straight Connector 26">
                  <a:extLst>
                    <a:ext uri="{FF2B5EF4-FFF2-40B4-BE49-F238E27FC236}">
                      <a16:creationId xmlns:a16="http://schemas.microsoft.com/office/drawing/2014/main" id="{01E2FF41-03DE-4041-BDAF-CAA712C3BF52}"/>
                    </a:ext>
                  </a:extLst>
                </p:cNvPr>
                <p:cNvCxnSpPr>
                  <a:cxnSpLocks/>
                </p:cNvCxnSpPr>
                <p:nvPr/>
              </p:nvCxnSpPr>
              <p:spPr>
                <a:xfrm flipV="1">
                  <a:off x="6263092" y="5118697"/>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07E2DFB-AB00-42F3-A2E3-16E9D2FDA17F}"/>
                    </a:ext>
                  </a:extLst>
                </p:cNvPr>
                <p:cNvCxnSpPr>
                  <a:cxnSpLocks/>
                </p:cNvCxnSpPr>
                <p:nvPr/>
              </p:nvCxnSpPr>
              <p:spPr>
                <a:xfrm flipV="1">
                  <a:off x="6126163" y="4857406"/>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241AD75-9BAE-4668-9705-5356EDBA968C}"/>
                    </a:ext>
                  </a:extLst>
                </p:cNvPr>
                <p:cNvCxnSpPr>
                  <a:cxnSpLocks/>
                </p:cNvCxnSpPr>
                <p:nvPr/>
              </p:nvCxnSpPr>
              <p:spPr>
                <a:xfrm>
                  <a:off x="6134099" y="5502162"/>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13E92D8D-9C57-45E4-9543-DA7056D44800}"/>
                    </a:ext>
                  </a:extLst>
                </p:cNvPr>
                <p:cNvCxnSpPr>
                  <a:cxnSpLocks/>
                </p:cNvCxnSpPr>
                <p:nvPr/>
              </p:nvCxnSpPr>
              <p:spPr>
                <a:xfrm>
                  <a:off x="6279163" y="5434628"/>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grpSp>
          <p:pic>
            <p:nvPicPr>
              <p:cNvPr id="9" name="Graphic 8" descr="Sleep with solid fill">
                <a:extLst>
                  <a:ext uri="{FF2B5EF4-FFF2-40B4-BE49-F238E27FC236}">
                    <a16:creationId xmlns:a16="http://schemas.microsoft.com/office/drawing/2014/main" id="{D1614241-E825-44D5-914E-DFD2FCD66F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37803" y="5125140"/>
                <a:ext cx="739882" cy="739882"/>
              </a:xfrm>
              <a:prstGeom prst="rect">
                <a:avLst/>
              </a:prstGeom>
            </p:spPr>
          </p:pic>
          <p:pic>
            <p:nvPicPr>
              <p:cNvPr id="36" name="Graphic 35" descr="Sleep with solid fill">
                <a:extLst>
                  <a:ext uri="{FF2B5EF4-FFF2-40B4-BE49-F238E27FC236}">
                    <a16:creationId xmlns:a16="http://schemas.microsoft.com/office/drawing/2014/main" id="{A15F4B9D-748F-42C7-B0A6-C60E8B57893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37803" y="3903669"/>
                <a:ext cx="739882" cy="739882"/>
              </a:xfrm>
              <a:prstGeom prst="rect">
                <a:avLst/>
              </a:prstGeom>
            </p:spPr>
          </p:pic>
          <p:pic>
            <p:nvPicPr>
              <p:cNvPr id="37" name="Graphic 36" descr="Sleep with solid fill">
                <a:extLst>
                  <a:ext uri="{FF2B5EF4-FFF2-40B4-BE49-F238E27FC236}">
                    <a16:creationId xmlns:a16="http://schemas.microsoft.com/office/drawing/2014/main" id="{8F85D57C-7035-4F21-8710-69480F5A631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426432" y="4298126"/>
                <a:ext cx="739882" cy="739882"/>
              </a:xfrm>
              <a:prstGeom prst="rect">
                <a:avLst/>
              </a:prstGeom>
            </p:spPr>
          </p:pic>
        </p:grpSp>
        <p:grpSp>
          <p:nvGrpSpPr>
            <p:cNvPr id="59" name="Group 58">
              <a:extLst>
                <a:ext uri="{FF2B5EF4-FFF2-40B4-BE49-F238E27FC236}">
                  <a16:creationId xmlns:a16="http://schemas.microsoft.com/office/drawing/2014/main" id="{7FC12D8C-763C-4AC5-9EBB-5BC56ADE929C}"/>
                </a:ext>
              </a:extLst>
            </p:cNvPr>
            <p:cNvGrpSpPr/>
            <p:nvPr/>
          </p:nvGrpSpPr>
          <p:grpSpPr>
            <a:xfrm>
              <a:off x="8758331" y="4455773"/>
              <a:ext cx="442420" cy="451393"/>
              <a:chOff x="3915990" y="5240336"/>
              <a:chExt cx="442420" cy="451393"/>
            </a:xfrm>
          </p:grpSpPr>
          <p:sp>
            <p:nvSpPr>
              <p:cNvPr id="60" name="Oval 59">
                <a:extLst>
                  <a:ext uri="{FF2B5EF4-FFF2-40B4-BE49-F238E27FC236}">
                    <a16:creationId xmlns:a16="http://schemas.microsoft.com/office/drawing/2014/main" id="{15F6FA8F-C332-43AC-A6B1-B7AE042EE2D2}"/>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1" name="Graphic 60" descr="User with solid fill">
                <a:extLst>
                  <a:ext uri="{FF2B5EF4-FFF2-40B4-BE49-F238E27FC236}">
                    <a16:creationId xmlns:a16="http://schemas.microsoft.com/office/drawing/2014/main" id="{3E55F88E-93E6-483D-9730-F7E846BCE1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grpSp>
          <p:nvGrpSpPr>
            <p:cNvPr id="62" name="Group 61">
              <a:extLst>
                <a:ext uri="{FF2B5EF4-FFF2-40B4-BE49-F238E27FC236}">
                  <a16:creationId xmlns:a16="http://schemas.microsoft.com/office/drawing/2014/main" id="{99262D81-412F-40FE-B240-390A8063AEC1}"/>
                </a:ext>
              </a:extLst>
            </p:cNvPr>
            <p:cNvGrpSpPr/>
            <p:nvPr/>
          </p:nvGrpSpPr>
          <p:grpSpPr>
            <a:xfrm>
              <a:off x="8611553" y="4980858"/>
              <a:ext cx="442420" cy="451393"/>
              <a:chOff x="3915990" y="5240336"/>
              <a:chExt cx="442420" cy="451393"/>
            </a:xfrm>
          </p:grpSpPr>
          <p:sp>
            <p:nvSpPr>
              <p:cNvPr id="63" name="Oval 62">
                <a:extLst>
                  <a:ext uri="{FF2B5EF4-FFF2-40B4-BE49-F238E27FC236}">
                    <a16:creationId xmlns:a16="http://schemas.microsoft.com/office/drawing/2014/main" id="{A835F85D-1276-4572-9739-92570D6A3D2A}"/>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4" name="Graphic 63" descr="User with solid fill">
                <a:extLst>
                  <a:ext uri="{FF2B5EF4-FFF2-40B4-BE49-F238E27FC236}">
                    <a16:creationId xmlns:a16="http://schemas.microsoft.com/office/drawing/2014/main" id="{4729F81F-9524-482F-B3A2-2713F48536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sp>
          <p:nvSpPr>
            <p:cNvPr id="66" name="Rectangle: Rounded Corners 65">
              <a:extLst>
                <a:ext uri="{FF2B5EF4-FFF2-40B4-BE49-F238E27FC236}">
                  <a16:creationId xmlns:a16="http://schemas.microsoft.com/office/drawing/2014/main" id="{F96B95C3-9F9D-4384-8182-70E029B54C52}"/>
                </a:ext>
              </a:extLst>
            </p:cNvPr>
            <p:cNvSpPr/>
            <p:nvPr/>
          </p:nvSpPr>
          <p:spPr>
            <a:xfrm>
              <a:off x="8480772" y="4176214"/>
              <a:ext cx="3197209" cy="17145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68" name="TextBox 67">
              <a:extLst>
                <a:ext uri="{FF2B5EF4-FFF2-40B4-BE49-F238E27FC236}">
                  <a16:creationId xmlns:a16="http://schemas.microsoft.com/office/drawing/2014/main" id="{C634490B-393C-42BC-BF7F-4B3C5901FF6E}"/>
                </a:ext>
              </a:extLst>
            </p:cNvPr>
            <p:cNvSpPr txBox="1"/>
            <p:nvPr/>
          </p:nvSpPr>
          <p:spPr>
            <a:xfrm>
              <a:off x="8687636" y="3885906"/>
              <a:ext cx="2171775" cy="369332"/>
            </a:xfrm>
            <a:prstGeom prst="rect">
              <a:avLst/>
            </a:prstGeom>
            <a:noFill/>
          </p:spPr>
          <p:txBody>
            <a:bodyPr wrap="square" rtlCol="0">
              <a:spAutoFit/>
            </a:bodyPr>
            <a:lstStyle/>
            <a:p>
              <a:r>
                <a:rPr lang="en-US" dirty="0">
                  <a:solidFill>
                    <a:schemeClr val="accent1">
                      <a:lumMod val="75000"/>
                    </a:schemeClr>
                  </a:solidFill>
                </a:rPr>
                <a:t>PIT + HIC</a:t>
              </a:r>
            </a:p>
          </p:txBody>
        </p:sp>
        <p:grpSp>
          <p:nvGrpSpPr>
            <p:cNvPr id="69" name="Group 68">
              <a:extLst>
                <a:ext uri="{FF2B5EF4-FFF2-40B4-BE49-F238E27FC236}">
                  <a16:creationId xmlns:a16="http://schemas.microsoft.com/office/drawing/2014/main" id="{0596EBA8-5321-438D-AE6B-84752759E1A9}"/>
                </a:ext>
              </a:extLst>
            </p:cNvPr>
            <p:cNvGrpSpPr/>
            <p:nvPr/>
          </p:nvGrpSpPr>
          <p:grpSpPr>
            <a:xfrm>
              <a:off x="9064621" y="5179775"/>
              <a:ext cx="442420" cy="451393"/>
              <a:chOff x="3915990" y="5240336"/>
              <a:chExt cx="442420" cy="451393"/>
            </a:xfrm>
          </p:grpSpPr>
          <p:sp>
            <p:nvSpPr>
              <p:cNvPr id="70" name="Oval 69">
                <a:extLst>
                  <a:ext uri="{FF2B5EF4-FFF2-40B4-BE49-F238E27FC236}">
                    <a16:creationId xmlns:a16="http://schemas.microsoft.com/office/drawing/2014/main" id="{FEADAF28-F86E-41CC-9C22-BC1A705E9886}"/>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1" name="Graphic 70" descr="User with solid fill">
                <a:extLst>
                  <a:ext uri="{FF2B5EF4-FFF2-40B4-BE49-F238E27FC236}">
                    <a16:creationId xmlns:a16="http://schemas.microsoft.com/office/drawing/2014/main" id="{047F7FD5-0F04-47C2-9482-90EEC46053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6245" y="5240336"/>
                <a:ext cx="393192" cy="393192"/>
              </a:xfrm>
              <a:prstGeom prst="rect">
                <a:avLst/>
              </a:prstGeom>
            </p:spPr>
          </p:pic>
        </p:grpSp>
      </p:grpSp>
    </p:spTree>
    <p:extLst>
      <p:ext uri="{BB962C8B-B14F-4D97-AF65-F5344CB8AC3E}">
        <p14:creationId xmlns:p14="http://schemas.microsoft.com/office/powerpoint/2010/main" val="190479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8EB4-E0A2-493F-902D-33B127FB20B5}"/>
              </a:ext>
            </a:extLst>
          </p:cNvPr>
          <p:cNvSpPr>
            <a:spLocks noGrp="1"/>
          </p:cNvSpPr>
          <p:nvPr>
            <p:ph type="title"/>
          </p:nvPr>
        </p:nvSpPr>
        <p:spPr>
          <a:xfrm>
            <a:off x="1097280" y="286603"/>
            <a:ext cx="10058400" cy="1450757"/>
          </a:xfrm>
        </p:spPr>
        <p:txBody>
          <a:bodyPr>
            <a:normAutofit/>
          </a:bodyPr>
          <a:lstStyle/>
          <a:p>
            <a:r>
              <a:rPr lang="en-US" dirty="0"/>
              <a:t>How do projects report for the HIC? </a:t>
            </a:r>
          </a:p>
        </p:txBody>
      </p:sp>
      <p:sp>
        <p:nvSpPr>
          <p:cNvPr id="4" name="Text Placeholder 3">
            <a:extLst>
              <a:ext uri="{FF2B5EF4-FFF2-40B4-BE49-F238E27FC236}">
                <a16:creationId xmlns:a16="http://schemas.microsoft.com/office/drawing/2014/main" id="{766BE1C0-3E73-4E0C-930D-6F7D96E79602}"/>
              </a:ext>
            </a:extLst>
          </p:cNvPr>
          <p:cNvSpPr>
            <a:spLocks noGrp="1"/>
          </p:cNvSpPr>
          <p:nvPr>
            <p:ph idx="1"/>
          </p:nvPr>
        </p:nvSpPr>
        <p:spPr>
          <a:xfrm>
            <a:off x="1097279" y="1845734"/>
            <a:ext cx="6454987" cy="4023360"/>
          </a:xfrm>
        </p:spPr>
        <p:txBody>
          <a:bodyPr>
            <a:normAutofit/>
          </a:bodyPr>
          <a:lstStyle/>
          <a:p>
            <a:r>
              <a:rPr lang="en-US" b="1" dirty="0"/>
              <a:t>Review the list of housing projects </a:t>
            </a:r>
          </a:p>
          <a:p>
            <a:pPr lvl="1"/>
            <a:r>
              <a:rPr lang="en-US" dirty="0"/>
              <a:t>Full 2023 regional list: </a:t>
            </a:r>
            <a:r>
              <a:rPr lang="en-US" dirty="0">
                <a:hlinkClick r:id="rId3"/>
              </a:rPr>
              <a:t>https://www.rivervalleyscoc.org/hic-reports.html</a:t>
            </a:r>
            <a:r>
              <a:rPr lang="en-US" dirty="0"/>
              <a:t> </a:t>
            </a:r>
          </a:p>
          <a:p>
            <a:r>
              <a:rPr lang="en-US" b="1" dirty="0"/>
              <a:t>Identify if the list is correct or if it needs to be updated</a:t>
            </a:r>
          </a:p>
          <a:p>
            <a:pPr lvl="1"/>
            <a:r>
              <a:rPr lang="en-US" dirty="0"/>
              <a:t>Are all current programs listed?</a:t>
            </a:r>
          </a:p>
          <a:p>
            <a:pPr lvl="1"/>
            <a:r>
              <a:rPr lang="en-US" dirty="0"/>
              <a:t>Are there any new housing your offer? </a:t>
            </a:r>
          </a:p>
          <a:p>
            <a:pPr lvl="1"/>
            <a:r>
              <a:rPr lang="en-US" dirty="0"/>
              <a:t>Have any programs ended or changed size?  </a:t>
            </a:r>
          </a:p>
          <a:p>
            <a:pPr lvl="1"/>
            <a:r>
              <a:rPr lang="en-US" dirty="0"/>
              <a:t>Can your program serve a different number of people now? </a:t>
            </a:r>
          </a:p>
          <a:p>
            <a:pPr lvl="1"/>
            <a:r>
              <a:rPr lang="en-US" dirty="0"/>
              <a:t>Have funding sources changed? </a:t>
            </a:r>
          </a:p>
          <a:p>
            <a:r>
              <a:rPr lang="en-US" b="1" dirty="0"/>
              <a:t>Submit changes to Jennifer by email</a:t>
            </a:r>
            <a:r>
              <a:rPr lang="en-US" dirty="0"/>
              <a:t> with subject HIC Update [Project/program name] </a:t>
            </a:r>
            <a:r>
              <a:rPr lang="en-US" dirty="0">
                <a:highlight>
                  <a:srgbClr val="FFFF00"/>
                </a:highlight>
              </a:rPr>
              <a:t>by January 12</a:t>
            </a:r>
            <a:r>
              <a:rPr lang="en-US" dirty="0"/>
              <a:t>.</a:t>
            </a:r>
          </a:p>
        </p:txBody>
      </p:sp>
      <p:pic>
        <p:nvPicPr>
          <p:cNvPr id="18" name="Graphic 17" descr="Checklist with solid fill">
            <a:extLst>
              <a:ext uri="{FF2B5EF4-FFF2-40B4-BE49-F238E27FC236}">
                <a16:creationId xmlns:a16="http://schemas.microsoft.com/office/drawing/2014/main" id="{D86067D8-1BEC-4B4D-BFBA-4C3C029F899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2895821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4E73-C385-4DEC-AD23-63EF3AEC4276}"/>
              </a:ext>
            </a:extLst>
          </p:cNvPr>
          <p:cNvSpPr>
            <a:spLocks noGrp="1"/>
          </p:cNvSpPr>
          <p:nvPr>
            <p:ph type="title"/>
          </p:nvPr>
        </p:nvSpPr>
        <p:spPr/>
        <p:txBody>
          <a:bodyPr/>
          <a:lstStyle/>
          <a:p>
            <a:r>
              <a:rPr lang="en-US" dirty="0"/>
              <a:t>What can others do to help with the HIC? </a:t>
            </a:r>
          </a:p>
        </p:txBody>
      </p:sp>
      <p:graphicFrame>
        <p:nvGraphicFramePr>
          <p:cNvPr id="9" name="Content Placeholder 2">
            <a:extLst>
              <a:ext uri="{FF2B5EF4-FFF2-40B4-BE49-F238E27FC236}">
                <a16:creationId xmlns:a16="http://schemas.microsoft.com/office/drawing/2014/main" id="{7C749733-1010-431D-94A3-C3818E5A9913}"/>
              </a:ext>
            </a:extLst>
          </p:cNvPr>
          <p:cNvGraphicFramePr>
            <a:graphicFrameLocks noGrp="1"/>
          </p:cNvGraphicFramePr>
          <p:nvPr>
            <p:ph idx="1"/>
            <p:extLst>
              <p:ext uri="{D42A27DB-BD31-4B8C-83A1-F6EECF244321}">
                <p14:modId xmlns:p14="http://schemas.microsoft.com/office/powerpoint/2010/main" val="1086717906"/>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Graphic 9" descr="Checklist with solid fill">
            <a:extLst>
              <a:ext uri="{FF2B5EF4-FFF2-40B4-BE49-F238E27FC236}">
                <a16:creationId xmlns:a16="http://schemas.microsoft.com/office/drawing/2014/main" id="{E22656A8-964C-494A-B43F-9318A6F313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7280" y="4429125"/>
            <a:ext cx="1333500" cy="1333500"/>
          </a:xfrm>
          <a:prstGeom prst="rect">
            <a:avLst/>
          </a:prstGeom>
        </p:spPr>
      </p:pic>
    </p:spTree>
    <p:extLst>
      <p:ext uri="{BB962C8B-B14F-4D97-AF65-F5344CB8AC3E}">
        <p14:creationId xmlns:p14="http://schemas.microsoft.com/office/powerpoint/2010/main" val="63005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56358-2CB8-4059-AE7D-91B4B7F80904}"/>
              </a:ext>
            </a:extLst>
          </p:cNvPr>
          <p:cNvSpPr>
            <a:spLocks noGrp="1"/>
          </p:cNvSpPr>
          <p:nvPr>
            <p:ph type="title"/>
          </p:nvPr>
        </p:nvSpPr>
        <p:spPr/>
        <p:txBody>
          <a:bodyPr/>
          <a:lstStyle/>
          <a:p>
            <a:r>
              <a:rPr lang="en-US" dirty="0"/>
              <a:t>Point in Time Count</a:t>
            </a:r>
          </a:p>
        </p:txBody>
      </p:sp>
      <p:sp>
        <p:nvSpPr>
          <p:cNvPr id="3" name="Text Placeholder 2">
            <a:extLst>
              <a:ext uri="{FF2B5EF4-FFF2-40B4-BE49-F238E27FC236}">
                <a16:creationId xmlns:a16="http://schemas.microsoft.com/office/drawing/2014/main" id="{C9AA1532-EA5B-49E4-93A0-CCEEB632681A}"/>
              </a:ext>
            </a:extLst>
          </p:cNvPr>
          <p:cNvSpPr>
            <a:spLocks noGrp="1"/>
          </p:cNvSpPr>
          <p:nvPr>
            <p:ph type="body" idx="1"/>
          </p:nvPr>
        </p:nvSpPr>
        <p:spPr/>
        <p:txBody>
          <a:bodyPr/>
          <a:lstStyle/>
          <a:p>
            <a:r>
              <a:rPr lang="en-US" dirty="0"/>
              <a:t>Count Part 2: Counting people experiencing homelessness</a:t>
            </a:r>
          </a:p>
        </p:txBody>
      </p:sp>
      <p:pic>
        <p:nvPicPr>
          <p:cNvPr id="5" name="Graphic 4" descr="Remote work with solid fill">
            <a:extLst>
              <a:ext uri="{FF2B5EF4-FFF2-40B4-BE49-F238E27FC236}">
                <a16:creationId xmlns:a16="http://schemas.microsoft.com/office/drawing/2014/main" id="{A7F62AA7-852A-4CB1-806C-337C6C5A13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467046" y="1434766"/>
            <a:ext cx="1903412" cy="1903412"/>
          </a:xfrm>
          <a:prstGeom prst="rect">
            <a:avLst/>
          </a:prstGeom>
        </p:spPr>
      </p:pic>
      <p:grpSp>
        <p:nvGrpSpPr>
          <p:cNvPr id="6" name="Group 5">
            <a:extLst>
              <a:ext uri="{FF2B5EF4-FFF2-40B4-BE49-F238E27FC236}">
                <a16:creationId xmlns:a16="http://schemas.microsoft.com/office/drawing/2014/main" id="{5F5839D1-DA04-4516-B618-388D0A469793}"/>
              </a:ext>
            </a:extLst>
          </p:cNvPr>
          <p:cNvGrpSpPr/>
          <p:nvPr/>
        </p:nvGrpSpPr>
        <p:grpSpPr>
          <a:xfrm>
            <a:off x="1424234" y="1683624"/>
            <a:ext cx="442420" cy="451393"/>
            <a:chOff x="3915990" y="5240336"/>
            <a:chExt cx="442420" cy="451393"/>
          </a:xfrm>
        </p:grpSpPr>
        <p:sp>
          <p:nvSpPr>
            <p:cNvPr id="7" name="Oval 6">
              <a:extLst>
                <a:ext uri="{FF2B5EF4-FFF2-40B4-BE49-F238E27FC236}">
                  <a16:creationId xmlns:a16="http://schemas.microsoft.com/office/drawing/2014/main" id="{C03C0DF5-F989-47C9-BDB9-483D96CBBB41}"/>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Graphic 7" descr="User with solid fill">
              <a:extLst>
                <a:ext uri="{FF2B5EF4-FFF2-40B4-BE49-F238E27FC236}">
                  <a16:creationId xmlns:a16="http://schemas.microsoft.com/office/drawing/2014/main" id="{5DDDF12D-258C-4D9A-AE11-7B4B28DB86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6245" y="5240336"/>
              <a:ext cx="393192" cy="393192"/>
            </a:xfrm>
            <a:prstGeom prst="rect">
              <a:avLst/>
            </a:prstGeom>
          </p:spPr>
        </p:pic>
      </p:grpSp>
      <p:grpSp>
        <p:nvGrpSpPr>
          <p:cNvPr id="9" name="Group 8">
            <a:extLst>
              <a:ext uri="{FF2B5EF4-FFF2-40B4-BE49-F238E27FC236}">
                <a16:creationId xmlns:a16="http://schemas.microsoft.com/office/drawing/2014/main" id="{E02B5F5E-825C-496C-9691-36B9701785CC}"/>
              </a:ext>
            </a:extLst>
          </p:cNvPr>
          <p:cNvGrpSpPr/>
          <p:nvPr/>
        </p:nvGrpSpPr>
        <p:grpSpPr>
          <a:xfrm>
            <a:off x="1581906" y="2329773"/>
            <a:ext cx="442420" cy="451393"/>
            <a:chOff x="3915990" y="5240336"/>
            <a:chExt cx="442420" cy="451393"/>
          </a:xfrm>
        </p:grpSpPr>
        <p:sp>
          <p:nvSpPr>
            <p:cNvPr id="10" name="Oval 9">
              <a:extLst>
                <a:ext uri="{FF2B5EF4-FFF2-40B4-BE49-F238E27FC236}">
                  <a16:creationId xmlns:a16="http://schemas.microsoft.com/office/drawing/2014/main" id="{BC17E0F5-A7CF-4AAF-A408-226F94A506F5}"/>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1" name="Graphic 10" descr="User with solid fill">
              <a:extLst>
                <a:ext uri="{FF2B5EF4-FFF2-40B4-BE49-F238E27FC236}">
                  <a16:creationId xmlns:a16="http://schemas.microsoft.com/office/drawing/2014/main" id="{8290AA44-F2A4-4BB0-8899-4101F77C3B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6245" y="5240336"/>
              <a:ext cx="393192" cy="393192"/>
            </a:xfrm>
            <a:prstGeom prst="rect">
              <a:avLst/>
            </a:prstGeom>
          </p:spPr>
        </p:pic>
      </p:grpSp>
      <p:grpSp>
        <p:nvGrpSpPr>
          <p:cNvPr id="12" name="Group 11">
            <a:extLst>
              <a:ext uri="{FF2B5EF4-FFF2-40B4-BE49-F238E27FC236}">
                <a16:creationId xmlns:a16="http://schemas.microsoft.com/office/drawing/2014/main" id="{652F7E54-B71B-4ECE-861B-2B88250FD5A6}"/>
              </a:ext>
            </a:extLst>
          </p:cNvPr>
          <p:cNvGrpSpPr/>
          <p:nvPr/>
        </p:nvGrpSpPr>
        <p:grpSpPr>
          <a:xfrm>
            <a:off x="1097966" y="2143990"/>
            <a:ext cx="442420" cy="451393"/>
            <a:chOff x="3915990" y="5240336"/>
            <a:chExt cx="442420" cy="451393"/>
          </a:xfrm>
        </p:grpSpPr>
        <p:sp>
          <p:nvSpPr>
            <p:cNvPr id="13" name="Oval 12">
              <a:extLst>
                <a:ext uri="{FF2B5EF4-FFF2-40B4-BE49-F238E27FC236}">
                  <a16:creationId xmlns:a16="http://schemas.microsoft.com/office/drawing/2014/main" id="{9CC98D31-C029-4C03-BD0A-DC56D89A07D5}"/>
                </a:ext>
              </a:extLst>
            </p:cNvPr>
            <p:cNvSpPr/>
            <p:nvPr/>
          </p:nvSpPr>
          <p:spPr>
            <a:xfrm>
              <a:off x="3915990" y="5249309"/>
              <a:ext cx="442420" cy="442420"/>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4" name="Graphic 13" descr="User with solid fill">
              <a:extLst>
                <a:ext uri="{FF2B5EF4-FFF2-40B4-BE49-F238E27FC236}">
                  <a16:creationId xmlns:a16="http://schemas.microsoft.com/office/drawing/2014/main" id="{DC4AF00C-3E06-4B68-B8F6-562AB9A009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6245" y="5240336"/>
              <a:ext cx="393192" cy="393192"/>
            </a:xfrm>
            <a:prstGeom prst="rect">
              <a:avLst/>
            </a:prstGeom>
          </p:spPr>
        </p:pic>
      </p:grpSp>
    </p:spTree>
    <p:extLst>
      <p:ext uri="{BB962C8B-B14F-4D97-AF65-F5344CB8AC3E}">
        <p14:creationId xmlns:p14="http://schemas.microsoft.com/office/powerpoint/2010/main" val="345431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873E4-7740-4F9E-A074-C90317A89F0F}"/>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t>What is the PIT Count?</a:t>
            </a:r>
          </a:p>
        </p:txBody>
      </p:sp>
      <p:grpSp>
        <p:nvGrpSpPr>
          <p:cNvPr id="22" name="Group 21">
            <a:extLst>
              <a:ext uri="{FF2B5EF4-FFF2-40B4-BE49-F238E27FC236}">
                <a16:creationId xmlns:a16="http://schemas.microsoft.com/office/drawing/2014/main" id="{9957565E-C9E7-4B43-8C71-11F1674633FB}"/>
              </a:ext>
            </a:extLst>
          </p:cNvPr>
          <p:cNvGrpSpPr/>
          <p:nvPr/>
        </p:nvGrpSpPr>
        <p:grpSpPr>
          <a:xfrm>
            <a:off x="1382377" y="2346593"/>
            <a:ext cx="9488205" cy="3618104"/>
            <a:chOff x="1382377" y="2346593"/>
            <a:chExt cx="9488205" cy="3618104"/>
          </a:xfrm>
        </p:grpSpPr>
        <p:sp>
          <p:nvSpPr>
            <p:cNvPr id="24" name="Rectangle 23" descr="Suburban scene">
              <a:extLst>
                <a:ext uri="{FF2B5EF4-FFF2-40B4-BE49-F238E27FC236}">
                  <a16:creationId xmlns:a16="http://schemas.microsoft.com/office/drawing/2014/main" id="{41135DAA-99C7-4B1C-B752-892A5D5DCC27}"/>
                </a:ext>
              </a:extLst>
            </p:cNvPr>
            <p:cNvSpPr/>
            <p:nvPr/>
          </p:nvSpPr>
          <p:spPr>
            <a:xfrm>
              <a:off x="2161260" y="2346593"/>
              <a:ext cx="1274535" cy="1274535"/>
            </a:xfrm>
            <a:prstGeom prst="rect">
              <a:avLst/>
            </a:prstGeom>
            <a: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5" name="Freeform: Shape 24">
              <a:extLst>
                <a:ext uri="{FF2B5EF4-FFF2-40B4-BE49-F238E27FC236}">
                  <a16:creationId xmlns:a16="http://schemas.microsoft.com/office/drawing/2014/main" id="{724F9597-B2C6-413D-9FEB-5BE8248CA435}"/>
                </a:ext>
              </a:extLst>
            </p:cNvPr>
            <p:cNvSpPr/>
            <p:nvPr/>
          </p:nvSpPr>
          <p:spPr>
            <a:xfrm>
              <a:off x="1382377" y="3407148"/>
              <a:ext cx="2832300" cy="2536452"/>
            </a:xfrm>
            <a:custGeom>
              <a:avLst/>
              <a:gdLst>
                <a:gd name="connsiteX0" fmla="*/ 0 w 2832300"/>
                <a:gd name="connsiteY0" fmla="*/ 0 h 1852077"/>
                <a:gd name="connsiteX1" fmla="*/ 2832300 w 2832300"/>
                <a:gd name="connsiteY1" fmla="*/ 0 h 1852077"/>
                <a:gd name="connsiteX2" fmla="*/ 2832300 w 2832300"/>
                <a:gd name="connsiteY2" fmla="*/ 1852077 h 1852077"/>
                <a:gd name="connsiteX3" fmla="*/ 0 w 2832300"/>
                <a:gd name="connsiteY3" fmla="*/ 1852077 h 1852077"/>
                <a:gd name="connsiteX4" fmla="*/ 0 w 2832300"/>
                <a:gd name="connsiteY4" fmla="*/ 0 h 1852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2300" h="1852077">
                  <a:moveTo>
                    <a:pt x="0" y="0"/>
                  </a:moveTo>
                  <a:lnTo>
                    <a:pt x="2832300" y="0"/>
                  </a:lnTo>
                  <a:lnTo>
                    <a:pt x="2832300" y="1852077"/>
                  </a:lnTo>
                  <a:lnTo>
                    <a:pt x="0" y="18520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2000" kern="1200" dirty="0"/>
                <a:t>A literal count of all the people experiencing homelessness in our community on a single night (i.e., at a point in time)</a:t>
              </a:r>
            </a:p>
          </p:txBody>
        </p:sp>
        <p:sp>
          <p:nvSpPr>
            <p:cNvPr id="26" name="Rectangle 25" descr="Monthly calendar with solid fill">
              <a:extLst>
                <a:ext uri="{FF2B5EF4-FFF2-40B4-BE49-F238E27FC236}">
                  <a16:creationId xmlns:a16="http://schemas.microsoft.com/office/drawing/2014/main" id="{7332FB97-1663-4B4A-83D6-CC5ACBFFEC4F}"/>
                </a:ext>
              </a:extLst>
            </p:cNvPr>
            <p:cNvSpPr/>
            <p:nvPr/>
          </p:nvSpPr>
          <p:spPr>
            <a:xfrm>
              <a:off x="5489212" y="2353625"/>
              <a:ext cx="1274535" cy="1274535"/>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7" name="Freeform: Shape 26">
              <a:extLst>
                <a:ext uri="{FF2B5EF4-FFF2-40B4-BE49-F238E27FC236}">
                  <a16:creationId xmlns:a16="http://schemas.microsoft.com/office/drawing/2014/main" id="{C55BEC89-F981-4C42-A05C-21A2B3639B0C}"/>
                </a:ext>
              </a:extLst>
            </p:cNvPr>
            <p:cNvSpPr/>
            <p:nvPr/>
          </p:nvSpPr>
          <p:spPr>
            <a:xfrm>
              <a:off x="4710330" y="3428245"/>
              <a:ext cx="2832300" cy="2536452"/>
            </a:xfrm>
            <a:custGeom>
              <a:avLst/>
              <a:gdLst>
                <a:gd name="connsiteX0" fmla="*/ 0 w 2832300"/>
                <a:gd name="connsiteY0" fmla="*/ 0 h 1823947"/>
                <a:gd name="connsiteX1" fmla="*/ 2832300 w 2832300"/>
                <a:gd name="connsiteY1" fmla="*/ 0 h 1823947"/>
                <a:gd name="connsiteX2" fmla="*/ 2832300 w 2832300"/>
                <a:gd name="connsiteY2" fmla="*/ 1823947 h 1823947"/>
                <a:gd name="connsiteX3" fmla="*/ 0 w 2832300"/>
                <a:gd name="connsiteY3" fmla="*/ 1823947 h 1823947"/>
                <a:gd name="connsiteX4" fmla="*/ 0 w 2832300"/>
                <a:gd name="connsiteY4" fmla="*/ 0 h 18239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2300" h="1823947">
                  <a:moveTo>
                    <a:pt x="0" y="0"/>
                  </a:moveTo>
                  <a:lnTo>
                    <a:pt x="2832300" y="0"/>
                  </a:lnTo>
                  <a:lnTo>
                    <a:pt x="2832300" y="1823947"/>
                  </a:lnTo>
                  <a:lnTo>
                    <a:pt x="0" y="18239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2000" kern="1200" dirty="0"/>
                <a:t>Conducted by every community nationwide with in the last 10 days of January at least every other year.</a:t>
              </a:r>
            </a:p>
            <a:p>
              <a:pPr marL="0" lvl="0" indent="0" algn="ctr" defTabSz="666750">
                <a:lnSpc>
                  <a:spcPct val="100000"/>
                </a:lnSpc>
                <a:spcBef>
                  <a:spcPct val="0"/>
                </a:spcBef>
                <a:spcAft>
                  <a:spcPct val="35000"/>
                </a:spcAft>
                <a:buNone/>
              </a:pPr>
              <a:r>
                <a:rPr lang="en-US" sz="2000" dirty="0"/>
                <a:t>In Minnesota, usually on the 4</a:t>
              </a:r>
              <a:r>
                <a:rPr lang="en-US" sz="2000" baseline="30000" dirty="0"/>
                <a:t>th</a:t>
              </a:r>
              <a:r>
                <a:rPr lang="en-US" sz="2000" dirty="0"/>
                <a:t> Wednesday of January.</a:t>
              </a:r>
              <a:endParaRPr lang="en-US" sz="2000" kern="1200" dirty="0"/>
            </a:p>
          </p:txBody>
        </p:sp>
        <p:sp>
          <p:nvSpPr>
            <p:cNvPr id="28" name="Rectangle 27" descr="Image">
              <a:extLst>
                <a:ext uri="{FF2B5EF4-FFF2-40B4-BE49-F238E27FC236}">
                  <a16:creationId xmlns:a16="http://schemas.microsoft.com/office/drawing/2014/main" id="{E784ED8A-89BF-4195-95F2-A1E4C93DFC65}"/>
                </a:ext>
              </a:extLst>
            </p:cNvPr>
            <p:cNvSpPr/>
            <p:nvPr/>
          </p:nvSpPr>
          <p:spPr>
            <a:xfrm>
              <a:off x="8817165" y="2359547"/>
              <a:ext cx="1274535" cy="1274535"/>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9" name="Freeform: Shape 28">
              <a:extLst>
                <a:ext uri="{FF2B5EF4-FFF2-40B4-BE49-F238E27FC236}">
                  <a16:creationId xmlns:a16="http://schemas.microsoft.com/office/drawing/2014/main" id="{4F32980E-D70C-406F-947E-BF899C583D9F}"/>
                </a:ext>
              </a:extLst>
            </p:cNvPr>
            <p:cNvSpPr/>
            <p:nvPr/>
          </p:nvSpPr>
          <p:spPr>
            <a:xfrm>
              <a:off x="8038282" y="3446011"/>
              <a:ext cx="2832300" cy="2497589"/>
            </a:xfrm>
            <a:custGeom>
              <a:avLst/>
              <a:gdLst>
                <a:gd name="connsiteX0" fmla="*/ 0 w 2832300"/>
                <a:gd name="connsiteY0" fmla="*/ 0 h 1800259"/>
                <a:gd name="connsiteX1" fmla="*/ 2832300 w 2832300"/>
                <a:gd name="connsiteY1" fmla="*/ 0 h 1800259"/>
                <a:gd name="connsiteX2" fmla="*/ 2832300 w 2832300"/>
                <a:gd name="connsiteY2" fmla="*/ 1800259 h 1800259"/>
                <a:gd name="connsiteX3" fmla="*/ 0 w 2832300"/>
                <a:gd name="connsiteY3" fmla="*/ 1800259 h 1800259"/>
                <a:gd name="connsiteX4" fmla="*/ 0 w 2832300"/>
                <a:gd name="connsiteY4" fmla="*/ 0 h 1800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2300" h="1800259">
                  <a:moveTo>
                    <a:pt x="0" y="0"/>
                  </a:moveTo>
                  <a:lnTo>
                    <a:pt x="2832300" y="0"/>
                  </a:lnTo>
                  <a:lnTo>
                    <a:pt x="2832300" y="1800259"/>
                  </a:lnTo>
                  <a:lnTo>
                    <a:pt x="0" y="18002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2000" kern="1200" dirty="0"/>
                <a:t>A “snapshot” of homelessness on this one night in our community</a:t>
              </a:r>
            </a:p>
          </p:txBody>
        </p:sp>
      </p:grpSp>
    </p:spTree>
    <p:extLst>
      <p:ext uri="{BB962C8B-B14F-4D97-AF65-F5344CB8AC3E}">
        <p14:creationId xmlns:p14="http://schemas.microsoft.com/office/powerpoint/2010/main" val="175450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people counted?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4250611"/>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988456" y="4420213"/>
            <a:ext cx="1190171" cy="369332"/>
          </a:xfrm>
          <a:prstGeom prst="rect">
            <a:avLst/>
          </a:prstGeom>
          <a:noFill/>
        </p:spPr>
        <p:txBody>
          <a:bodyPr wrap="square" rtlCol="0">
            <a:spAutoFit/>
          </a:bodyPr>
          <a:lstStyle/>
          <a:p>
            <a:r>
              <a:rPr lang="en-US" b="1" dirty="0"/>
              <a:t>Homeless</a:t>
            </a:r>
          </a:p>
        </p:txBody>
      </p:sp>
      <p:sp>
        <p:nvSpPr>
          <p:cNvPr id="7" name="TextBox 6"/>
          <p:cNvSpPr txBox="1"/>
          <p:nvPr/>
        </p:nvSpPr>
        <p:spPr>
          <a:xfrm>
            <a:off x="1988456" y="2467428"/>
            <a:ext cx="1190171" cy="646331"/>
          </a:xfrm>
          <a:prstGeom prst="rect">
            <a:avLst/>
          </a:prstGeom>
          <a:noFill/>
        </p:spPr>
        <p:txBody>
          <a:bodyPr wrap="square" rtlCol="0">
            <a:spAutoFit/>
          </a:bodyPr>
          <a:lstStyle/>
          <a:p>
            <a:r>
              <a:rPr lang="en-US" b="1" dirty="0"/>
              <a:t>Formerly Homeless</a:t>
            </a:r>
          </a:p>
        </p:txBody>
      </p:sp>
    </p:spTree>
    <p:extLst>
      <p:ext uri="{BB962C8B-B14F-4D97-AF65-F5344CB8AC3E}">
        <p14:creationId xmlns:p14="http://schemas.microsoft.com/office/powerpoint/2010/main" val="2361266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FF8D-80A6-47BF-ADE6-6B1ED4492E7A}"/>
              </a:ext>
            </a:extLst>
          </p:cNvPr>
          <p:cNvSpPr>
            <a:spLocks noGrp="1"/>
          </p:cNvSpPr>
          <p:nvPr>
            <p:ph type="title"/>
          </p:nvPr>
        </p:nvSpPr>
        <p:spPr>
          <a:xfrm>
            <a:off x="1097280" y="286603"/>
            <a:ext cx="10058400" cy="1450757"/>
          </a:xfrm>
        </p:spPr>
        <p:txBody>
          <a:bodyPr>
            <a:normAutofit/>
          </a:bodyPr>
          <a:lstStyle/>
          <a:p>
            <a:r>
              <a:rPr lang="en-US" dirty="0"/>
              <a:t>Who participates in the Count? </a:t>
            </a:r>
          </a:p>
        </p:txBody>
      </p:sp>
      <p:sp>
        <p:nvSpPr>
          <p:cNvPr id="3" name="Content Placeholder 2">
            <a:extLst>
              <a:ext uri="{FF2B5EF4-FFF2-40B4-BE49-F238E27FC236}">
                <a16:creationId xmlns:a16="http://schemas.microsoft.com/office/drawing/2014/main" id="{6A20EBC7-7473-40C5-9CD5-A96C3B7E8E5E}"/>
              </a:ext>
            </a:extLst>
          </p:cNvPr>
          <p:cNvSpPr>
            <a:spLocks noGrp="1"/>
          </p:cNvSpPr>
          <p:nvPr>
            <p:ph idx="1"/>
          </p:nvPr>
        </p:nvSpPr>
        <p:spPr>
          <a:xfrm>
            <a:off x="1097279" y="1845734"/>
            <a:ext cx="6454987" cy="4023360"/>
          </a:xfrm>
        </p:spPr>
        <p:txBody>
          <a:bodyPr>
            <a:normAutofit/>
          </a:bodyPr>
          <a:lstStyle/>
          <a:p>
            <a:r>
              <a:rPr lang="en-US" sz="1500" dirty="0"/>
              <a:t>HMIS &amp; Non-HMIS Providers </a:t>
            </a:r>
          </a:p>
          <a:p>
            <a:pPr lvl="1"/>
            <a:r>
              <a:rPr lang="en-US" sz="1500" dirty="0"/>
              <a:t>Outreach Teams &amp; Volunteers </a:t>
            </a:r>
          </a:p>
          <a:p>
            <a:pPr lvl="1"/>
            <a:r>
              <a:rPr lang="en-US" sz="1500" dirty="0"/>
              <a:t>Emergency Shelter, including</a:t>
            </a:r>
          </a:p>
          <a:p>
            <a:pPr lvl="2"/>
            <a:r>
              <a:rPr lang="en-US" sz="1500" dirty="0"/>
              <a:t>Hotel/Motel Vouchers</a:t>
            </a:r>
          </a:p>
          <a:p>
            <a:pPr lvl="2"/>
            <a:r>
              <a:rPr lang="en-US" sz="1500" dirty="0"/>
              <a:t>Domestic violence shelters </a:t>
            </a:r>
          </a:p>
          <a:p>
            <a:pPr lvl="2"/>
            <a:r>
              <a:rPr lang="en-US" sz="1500" dirty="0"/>
              <a:t>Temporary or COVID shelters </a:t>
            </a:r>
          </a:p>
          <a:p>
            <a:pPr lvl="1"/>
            <a:r>
              <a:rPr lang="en-US" sz="1500" dirty="0"/>
              <a:t>Transitional Housing </a:t>
            </a:r>
          </a:p>
          <a:p>
            <a:pPr lvl="1"/>
            <a:r>
              <a:rPr lang="en-US" sz="1500" dirty="0"/>
              <a:t>Rapid Re-Housing</a:t>
            </a:r>
          </a:p>
          <a:p>
            <a:pPr lvl="1"/>
            <a:r>
              <a:rPr lang="en-US" sz="1500" dirty="0"/>
              <a:t>Permanent Supportive Housing</a:t>
            </a:r>
          </a:p>
          <a:p>
            <a:pPr lvl="1"/>
            <a:r>
              <a:rPr lang="en-US" sz="1500" dirty="0"/>
              <a:t>CE Navigators  </a:t>
            </a:r>
          </a:p>
          <a:p>
            <a:r>
              <a:rPr lang="en-US" sz="1500" dirty="0"/>
              <a:t>CoC Leadership </a:t>
            </a:r>
          </a:p>
          <a:p>
            <a:r>
              <a:rPr lang="en-US" sz="1500" dirty="0"/>
              <a:t>ICA (Institute for Community Alliances) – HMIS database administrator</a:t>
            </a:r>
          </a:p>
        </p:txBody>
      </p:sp>
      <p:pic>
        <p:nvPicPr>
          <p:cNvPr id="5" name="Graphic 4" descr="Group of people with solid fill">
            <a:extLst>
              <a:ext uri="{FF2B5EF4-FFF2-40B4-BE49-F238E27FC236}">
                <a16:creationId xmlns:a16="http://schemas.microsoft.com/office/drawing/2014/main" id="{C6A1FAF3-8C5C-4BDB-9A88-C67E486C6F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1728591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D158-B0FD-4381-BFE0-4DA3BAC37AEA}"/>
              </a:ext>
            </a:extLst>
          </p:cNvPr>
          <p:cNvSpPr>
            <a:spLocks noGrp="1"/>
          </p:cNvSpPr>
          <p:nvPr>
            <p:ph type="title"/>
          </p:nvPr>
        </p:nvSpPr>
        <p:spPr/>
        <p:txBody>
          <a:bodyPr/>
          <a:lstStyle/>
          <a:p>
            <a:r>
              <a:rPr lang="en-US" dirty="0"/>
              <a:t>What options do we have for the </a:t>
            </a:r>
            <a:r>
              <a:rPr lang="en-US" u="sng" dirty="0"/>
              <a:t>unsheltered</a:t>
            </a:r>
            <a:r>
              <a:rPr lang="en-US" dirty="0"/>
              <a:t> count? </a:t>
            </a:r>
          </a:p>
        </p:txBody>
      </p:sp>
      <p:graphicFrame>
        <p:nvGraphicFramePr>
          <p:cNvPr id="11" name="Content Placeholder 2">
            <a:extLst>
              <a:ext uri="{FF2B5EF4-FFF2-40B4-BE49-F238E27FC236}">
                <a16:creationId xmlns:a16="http://schemas.microsoft.com/office/drawing/2014/main" id="{D5BA1A80-B1D6-450C-BEF0-A1D13720B784}"/>
              </a:ext>
            </a:extLst>
          </p:cNvPr>
          <p:cNvGraphicFramePr>
            <a:graphicFrameLocks noGrp="1"/>
          </p:cNvGraphicFramePr>
          <p:nvPr>
            <p:ph idx="1"/>
            <p:extLst>
              <p:ext uri="{D42A27DB-BD31-4B8C-83A1-F6EECF244321}">
                <p14:modId xmlns:p14="http://schemas.microsoft.com/office/powerpoint/2010/main" val="3426099738"/>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phic 4" descr="Circus Tent with solid fill">
            <a:extLst>
              <a:ext uri="{FF2B5EF4-FFF2-40B4-BE49-F238E27FC236}">
                <a16:creationId xmlns:a16="http://schemas.microsoft.com/office/drawing/2014/main" id="{EF70124E-5295-4CC5-A0F2-7E71BBEF28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31317" y="5063068"/>
            <a:ext cx="914400" cy="914400"/>
          </a:xfrm>
          <a:prstGeom prst="rect">
            <a:avLst/>
          </a:prstGeom>
        </p:spPr>
      </p:pic>
      <p:pic>
        <p:nvPicPr>
          <p:cNvPr id="7" name="Graphic 6" descr="Door Open with solid fill">
            <a:extLst>
              <a:ext uri="{FF2B5EF4-FFF2-40B4-BE49-F238E27FC236}">
                <a16:creationId xmlns:a16="http://schemas.microsoft.com/office/drawing/2014/main" id="{F5A72576-A0E9-40A7-82AD-27C5A796E5F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21355" y="5063068"/>
            <a:ext cx="914400" cy="914400"/>
          </a:xfrm>
          <a:prstGeom prst="rect">
            <a:avLst/>
          </a:prstGeom>
        </p:spPr>
      </p:pic>
      <p:pic>
        <p:nvPicPr>
          <p:cNvPr id="9" name="Graphic 8" descr="Map with pin with solid fill">
            <a:extLst>
              <a:ext uri="{FF2B5EF4-FFF2-40B4-BE49-F238E27FC236}">
                <a16:creationId xmlns:a16="http://schemas.microsoft.com/office/drawing/2014/main" id="{ACE4681C-8922-4630-AC08-C873236F1EE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153650" y="5063068"/>
            <a:ext cx="914400" cy="914400"/>
          </a:xfrm>
          <a:prstGeom prst="rect">
            <a:avLst/>
          </a:prstGeom>
        </p:spPr>
      </p:pic>
    </p:spTree>
    <p:extLst>
      <p:ext uri="{BB962C8B-B14F-4D97-AF65-F5344CB8AC3E}">
        <p14:creationId xmlns:p14="http://schemas.microsoft.com/office/powerpoint/2010/main" val="387360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DFFDAD8-198F-2349-95C9-7A70D8776F86}"/>
              </a:ext>
            </a:extLst>
          </p:cNvPr>
          <p:cNvSpPr>
            <a:spLocks noGrp="1"/>
          </p:cNvSpPr>
          <p:nvPr>
            <p:ph type="title"/>
          </p:nvPr>
        </p:nvSpPr>
        <p:spPr/>
        <p:txBody>
          <a:bodyPr/>
          <a:lstStyle/>
          <a:p>
            <a:r>
              <a:rPr lang="en-US" dirty="0"/>
              <a:t>River Valleys Continuum of Care </a:t>
            </a:r>
          </a:p>
        </p:txBody>
      </p:sp>
      <p:sp>
        <p:nvSpPr>
          <p:cNvPr id="11" name="Text Placeholder 10">
            <a:extLst>
              <a:ext uri="{FF2B5EF4-FFF2-40B4-BE49-F238E27FC236}">
                <a16:creationId xmlns:a16="http://schemas.microsoft.com/office/drawing/2014/main" id="{DF226313-9794-23D3-8DD6-61A95EC14326}"/>
              </a:ext>
            </a:extLst>
          </p:cNvPr>
          <p:cNvSpPr>
            <a:spLocks noGrp="1"/>
          </p:cNvSpPr>
          <p:nvPr>
            <p:ph type="body" idx="1"/>
          </p:nvPr>
        </p:nvSpPr>
        <p:spPr/>
        <p:txBody>
          <a:bodyPr/>
          <a:lstStyle/>
          <a:p>
            <a:r>
              <a:rPr lang="en-US" dirty="0"/>
              <a:t>What we are: </a:t>
            </a:r>
          </a:p>
        </p:txBody>
      </p:sp>
      <p:sp>
        <p:nvSpPr>
          <p:cNvPr id="12" name="Content Placeholder 11">
            <a:extLst>
              <a:ext uri="{FF2B5EF4-FFF2-40B4-BE49-F238E27FC236}">
                <a16:creationId xmlns:a16="http://schemas.microsoft.com/office/drawing/2014/main" id="{27CF47AB-9B66-E283-34E7-82143883DC76}"/>
              </a:ext>
            </a:extLst>
          </p:cNvPr>
          <p:cNvSpPr>
            <a:spLocks noGrp="1"/>
          </p:cNvSpPr>
          <p:nvPr>
            <p:ph sz="half" idx="2"/>
          </p:nvPr>
        </p:nvSpPr>
        <p:spPr/>
        <p:txBody>
          <a:bodyPr>
            <a:normAutofit lnSpcReduction="10000"/>
          </a:bodyPr>
          <a:lstStyle/>
          <a:p>
            <a:r>
              <a:rPr lang="en-US" dirty="0"/>
              <a:t>Community-based coalition dedicated to working together to prevent and end homelessness in southern Minnesota</a:t>
            </a:r>
          </a:p>
          <a:p>
            <a:r>
              <a:rPr lang="en-US" dirty="0"/>
              <a:t>And, </a:t>
            </a:r>
          </a:p>
          <a:p>
            <a:r>
              <a:rPr lang="en-US" dirty="0"/>
              <a:t>A Continuum of Care region recognized by the U.S. Department of Housing and Urban Development for the purposes of the HUD Continuum of Care funding program. </a:t>
            </a:r>
          </a:p>
          <a:p>
            <a:r>
              <a:rPr lang="en-US" dirty="0"/>
              <a:t>The CoC's formal name with HUD is Rochester/Southeast Minnesota CoC (MN-502). </a:t>
            </a:r>
          </a:p>
        </p:txBody>
      </p:sp>
      <p:sp>
        <p:nvSpPr>
          <p:cNvPr id="13" name="Text Placeholder 12">
            <a:extLst>
              <a:ext uri="{FF2B5EF4-FFF2-40B4-BE49-F238E27FC236}">
                <a16:creationId xmlns:a16="http://schemas.microsoft.com/office/drawing/2014/main" id="{805321DC-D4FE-79C0-F6BB-76C760470239}"/>
              </a:ext>
            </a:extLst>
          </p:cNvPr>
          <p:cNvSpPr>
            <a:spLocks noGrp="1"/>
          </p:cNvSpPr>
          <p:nvPr>
            <p:ph type="body" sz="quarter" idx="3"/>
          </p:nvPr>
        </p:nvSpPr>
        <p:spPr/>
        <p:txBody>
          <a:bodyPr/>
          <a:lstStyle/>
          <a:p>
            <a:r>
              <a:rPr lang="en-US" dirty="0"/>
              <a:t>Where we work: </a:t>
            </a:r>
          </a:p>
        </p:txBody>
      </p:sp>
      <p:pic>
        <p:nvPicPr>
          <p:cNvPr id="9" name="Content Placeholder 8">
            <a:extLst>
              <a:ext uri="{FF2B5EF4-FFF2-40B4-BE49-F238E27FC236}">
                <a16:creationId xmlns:a16="http://schemas.microsoft.com/office/drawing/2014/main" id="{8949F50D-B1A0-1FB4-A872-DAEBD651A1A2}"/>
              </a:ext>
            </a:extLst>
          </p:cNvPr>
          <p:cNvPicPr>
            <a:picLocks noGrp="1" noChangeAspect="1"/>
          </p:cNvPicPr>
          <p:nvPr>
            <p:ph sz="quarter" idx="4"/>
          </p:nvPr>
        </p:nvPicPr>
        <p:blipFill>
          <a:blip r:embed="rId3"/>
          <a:stretch>
            <a:fillRect/>
          </a:stretch>
        </p:blipFill>
        <p:spPr>
          <a:xfrm>
            <a:off x="6218238" y="3281342"/>
            <a:ext cx="4937125" cy="1981241"/>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189CD2C3-DA18-92C2-CE11-81F33B61B6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6573" y="851010"/>
            <a:ext cx="748147" cy="744407"/>
          </a:xfrm>
          <a:prstGeom prst="rect">
            <a:avLst/>
          </a:prstGeom>
        </p:spPr>
      </p:pic>
    </p:spTree>
    <p:extLst>
      <p:ext uri="{BB962C8B-B14F-4D97-AF65-F5344CB8AC3E}">
        <p14:creationId xmlns:p14="http://schemas.microsoft.com/office/powerpoint/2010/main" val="2914414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B262-D734-4281-91DA-1634FE7CD20E}"/>
              </a:ext>
            </a:extLst>
          </p:cNvPr>
          <p:cNvSpPr>
            <a:spLocks noGrp="1"/>
          </p:cNvSpPr>
          <p:nvPr>
            <p:ph type="title"/>
          </p:nvPr>
        </p:nvSpPr>
        <p:spPr/>
        <p:txBody>
          <a:bodyPr/>
          <a:lstStyle/>
          <a:p>
            <a:r>
              <a:rPr lang="en-US" dirty="0"/>
              <a:t>How is the count completed? </a:t>
            </a:r>
          </a:p>
        </p:txBody>
      </p:sp>
      <p:sp>
        <p:nvSpPr>
          <p:cNvPr id="5" name="Text Placeholder 4">
            <a:extLst>
              <a:ext uri="{FF2B5EF4-FFF2-40B4-BE49-F238E27FC236}">
                <a16:creationId xmlns:a16="http://schemas.microsoft.com/office/drawing/2014/main" id="{C82071B1-F889-443C-A8D2-6CF2C4903BAE}"/>
              </a:ext>
            </a:extLst>
          </p:cNvPr>
          <p:cNvSpPr>
            <a:spLocks noGrp="1"/>
          </p:cNvSpPr>
          <p:nvPr>
            <p:ph type="body" idx="1"/>
          </p:nvPr>
        </p:nvSpPr>
        <p:spPr>
          <a:solidFill>
            <a:schemeClr val="accent1">
              <a:lumMod val="20000"/>
              <a:lumOff val="80000"/>
            </a:schemeClr>
          </a:solidFill>
        </p:spPr>
        <p:txBody>
          <a:bodyPr/>
          <a:lstStyle/>
          <a:p>
            <a:r>
              <a:rPr lang="en-US" u="sng" dirty="0"/>
              <a:t>UNSHELTERED</a:t>
            </a:r>
            <a:r>
              <a:rPr lang="en-US" dirty="0"/>
              <a:t> count</a:t>
            </a:r>
          </a:p>
        </p:txBody>
      </p:sp>
      <p:sp>
        <p:nvSpPr>
          <p:cNvPr id="3" name="Content Placeholder 2">
            <a:extLst>
              <a:ext uri="{FF2B5EF4-FFF2-40B4-BE49-F238E27FC236}">
                <a16:creationId xmlns:a16="http://schemas.microsoft.com/office/drawing/2014/main" id="{5AAED2CB-73DB-450C-A55E-F0423CECBDBD}"/>
              </a:ext>
            </a:extLst>
          </p:cNvPr>
          <p:cNvSpPr>
            <a:spLocks noGrp="1"/>
          </p:cNvSpPr>
          <p:nvPr>
            <p:ph sz="half" idx="2"/>
          </p:nvPr>
        </p:nvSpPr>
        <p:spPr/>
        <p:txBody>
          <a:bodyPr>
            <a:normAutofit/>
          </a:bodyPr>
          <a:lstStyle/>
          <a:p>
            <a:r>
              <a:rPr lang="en-US" dirty="0"/>
              <a:t>Each Homeless Response Team or </a:t>
            </a:r>
            <a:br>
              <a:rPr lang="en-US" dirty="0"/>
            </a:br>
            <a:r>
              <a:rPr lang="en-US" dirty="0"/>
              <a:t>county-level team chooses at least </a:t>
            </a:r>
            <a:br>
              <a:rPr lang="en-US" dirty="0"/>
            </a:br>
            <a:r>
              <a:rPr lang="en-US" dirty="0"/>
              <a:t>one approach: </a:t>
            </a:r>
          </a:p>
          <a:p>
            <a:pPr lvl="1"/>
            <a:r>
              <a:rPr lang="en-US" dirty="0"/>
              <a:t>Street Outreach-Based Count</a:t>
            </a:r>
          </a:p>
          <a:p>
            <a:pPr lvl="1"/>
            <a:r>
              <a:rPr lang="en-US" dirty="0"/>
              <a:t>Event-Based Count</a:t>
            </a:r>
          </a:p>
          <a:p>
            <a:pPr lvl="1"/>
            <a:r>
              <a:rPr lang="en-US" dirty="0"/>
              <a:t>Service-Based Count</a:t>
            </a:r>
          </a:p>
          <a:p>
            <a:r>
              <a:rPr lang="en-US" dirty="0"/>
              <a:t>AND, Coordinated Entry List </a:t>
            </a:r>
            <a:br>
              <a:rPr lang="en-US" dirty="0"/>
            </a:br>
            <a:r>
              <a:rPr lang="en-US" dirty="0"/>
              <a:t>Outreach contacts people who may </a:t>
            </a:r>
            <a:br>
              <a:rPr lang="en-US" dirty="0"/>
            </a:br>
            <a:r>
              <a:rPr lang="en-US" dirty="0"/>
              <a:t>be experiencing homelessness </a:t>
            </a:r>
          </a:p>
        </p:txBody>
      </p:sp>
      <p:sp>
        <p:nvSpPr>
          <p:cNvPr id="6" name="Text Placeholder 5">
            <a:extLst>
              <a:ext uri="{FF2B5EF4-FFF2-40B4-BE49-F238E27FC236}">
                <a16:creationId xmlns:a16="http://schemas.microsoft.com/office/drawing/2014/main" id="{CFFD163F-84DC-43BC-A974-CEAB63A9360D}"/>
              </a:ext>
            </a:extLst>
          </p:cNvPr>
          <p:cNvSpPr>
            <a:spLocks noGrp="1"/>
          </p:cNvSpPr>
          <p:nvPr>
            <p:ph type="body" sz="quarter" idx="3"/>
          </p:nvPr>
        </p:nvSpPr>
        <p:spPr>
          <a:solidFill>
            <a:schemeClr val="accent1">
              <a:lumMod val="20000"/>
              <a:lumOff val="80000"/>
            </a:schemeClr>
          </a:solidFill>
        </p:spPr>
        <p:txBody>
          <a:bodyPr/>
          <a:lstStyle/>
          <a:p>
            <a:r>
              <a:rPr lang="en-US" u="sng" dirty="0"/>
              <a:t>Sheltered &amp; Housed</a:t>
            </a:r>
            <a:r>
              <a:rPr lang="en-US" dirty="0"/>
              <a:t> Count</a:t>
            </a:r>
          </a:p>
        </p:txBody>
      </p:sp>
      <p:sp>
        <p:nvSpPr>
          <p:cNvPr id="7" name="Content Placeholder 6">
            <a:extLst>
              <a:ext uri="{FF2B5EF4-FFF2-40B4-BE49-F238E27FC236}">
                <a16:creationId xmlns:a16="http://schemas.microsoft.com/office/drawing/2014/main" id="{00E8B65F-02F3-4E7C-95AC-ED84452F0054}"/>
              </a:ext>
            </a:extLst>
          </p:cNvPr>
          <p:cNvSpPr>
            <a:spLocks noGrp="1"/>
          </p:cNvSpPr>
          <p:nvPr>
            <p:ph sz="quarter" idx="4"/>
          </p:nvPr>
        </p:nvSpPr>
        <p:spPr/>
        <p:txBody>
          <a:bodyPr>
            <a:normAutofit/>
          </a:bodyPr>
          <a:lstStyle/>
          <a:p>
            <a:r>
              <a:rPr lang="en-US" dirty="0"/>
              <a:t>Projects using HMIS: </a:t>
            </a:r>
          </a:p>
          <a:p>
            <a:pPr lvl="1"/>
            <a:r>
              <a:rPr lang="en-US" dirty="0"/>
              <a:t>Ensure data in HMIS is complete </a:t>
            </a:r>
            <a:br>
              <a:rPr lang="en-US" dirty="0"/>
            </a:br>
            <a:r>
              <a:rPr lang="en-US" dirty="0"/>
              <a:t>&amp; correct for night of January 24</a:t>
            </a:r>
          </a:p>
          <a:p>
            <a:pPr lvl="1"/>
            <a:r>
              <a:rPr lang="en-US" dirty="0"/>
              <a:t>Regional report will collect all </a:t>
            </a:r>
            <a:br>
              <a:rPr lang="en-US" dirty="0"/>
            </a:br>
            <a:r>
              <a:rPr lang="en-US" dirty="0"/>
              <a:t>aggregate data</a:t>
            </a:r>
          </a:p>
          <a:p>
            <a:r>
              <a:rPr lang="en-US" dirty="0"/>
              <a:t>Projects that don’t use HMIS:</a:t>
            </a:r>
          </a:p>
          <a:p>
            <a:pPr lvl="1"/>
            <a:r>
              <a:rPr lang="en-US" dirty="0"/>
              <a:t>Count stayers (all) </a:t>
            </a:r>
          </a:p>
          <a:p>
            <a:pPr lvl="1"/>
            <a:r>
              <a:rPr lang="en-US" dirty="0"/>
              <a:t>Report demographics (Shelter &amp; </a:t>
            </a:r>
            <a:br>
              <a:rPr lang="en-US" dirty="0"/>
            </a:br>
            <a:r>
              <a:rPr lang="en-US" dirty="0"/>
              <a:t>Transitional Housing)</a:t>
            </a:r>
          </a:p>
          <a:p>
            <a:pPr lvl="1"/>
            <a:r>
              <a:rPr lang="en-US" dirty="0"/>
              <a:t>Submit an online form (all)</a:t>
            </a:r>
          </a:p>
        </p:txBody>
      </p:sp>
      <p:pic>
        <p:nvPicPr>
          <p:cNvPr id="8" name="Picture 7">
            <a:extLst>
              <a:ext uri="{FF2B5EF4-FFF2-40B4-BE49-F238E27FC236}">
                <a16:creationId xmlns:a16="http://schemas.microsoft.com/office/drawing/2014/main" id="{33A63D12-8116-49A1-B005-C6AAD37B2C3F}"/>
              </a:ext>
            </a:extLst>
          </p:cNvPr>
          <p:cNvPicPr>
            <a:picLocks noChangeAspect="1"/>
          </p:cNvPicPr>
          <p:nvPr/>
        </p:nvPicPr>
        <p:blipFill>
          <a:blip r:embed="rId3"/>
          <a:stretch>
            <a:fillRect/>
          </a:stretch>
        </p:blipFill>
        <p:spPr>
          <a:xfrm>
            <a:off x="10009822" y="2633876"/>
            <a:ext cx="1145858" cy="1145858"/>
          </a:xfrm>
          <a:prstGeom prst="rect">
            <a:avLst/>
          </a:prstGeom>
        </p:spPr>
      </p:pic>
      <p:pic>
        <p:nvPicPr>
          <p:cNvPr id="9" name="Content Placeholder 10" descr="Internet with solid fill">
            <a:extLst>
              <a:ext uri="{FF2B5EF4-FFF2-40B4-BE49-F238E27FC236}">
                <a16:creationId xmlns:a16="http://schemas.microsoft.com/office/drawing/2014/main" id="{CD9D4AF1-6ABF-495E-A541-CE12302E738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09822" y="4996076"/>
            <a:ext cx="1145858" cy="1145858"/>
          </a:xfrm>
          <a:prstGeom prst="rect">
            <a:avLst/>
          </a:prstGeom>
        </p:spPr>
      </p:pic>
      <p:pic>
        <p:nvPicPr>
          <p:cNvPr id="10" name="Content Placeholder 8" descr="Clipboard Partially Checked with solid fill">
            <a:extLst>
              <a:ext uri="{FF2B5EF4-FFF2-40B4-BE49-F238E27FC236}">
                <a16:creationId xmlns:a16="http://schemas.microsoft.com/office/drawing/2014/main" id="{F62B8B7E-BC92-413B-94F7-1ABE2A0CC8D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09820" y="4059872"/>
            <a:ext cx="1145859" cy="1145859"/>
          </a:xfrm>
          <a:prstGeom prst="rect">
            <a:avLst/>
          </a:prstGeom>
        </p:spPr>
      </p:pic>
      <p:pic>
        <p:nvPicPr>
          <p:cNvPr id="12" name="Graphic 11" descr="Cheers with solid fill">
            <a:extLst>
              <a:ext uri="{FF2B5EF4-FFF2-40B4-BE49-F238E27FC236}">
                <a16:creationId xmlns:a16="http://schemas.microsoft.com/office/drawing/2014/main" id="{D85A853B-60F1-4729-ACDF-DB8886A104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946332" y="2691026"/>
            <a:ext cx="1088708" cy="1088708"/>
          </a:xfrm>
          <a:prstGeom prst="rect">
            <a:avLst/>
          </a:prstGeom>
        </p:spPr>
      </p:pic>
      <p:pic>
        <p:nvPicPr>
          <p:cNvPr id="14" name="Graphic 13" descr="Speaker phone with solid fill">
            <a:extLst>
              <a:ext uri="{FF2B5EF4-FFF2-40B4-BE49-F238E27FC236}">
                <a16:creationId xmlns:a16="http://schemas.microsoft.com/office/drawing/2014/main" id="{D822ECAF-386C-4580-99F8-A9D8B86C51A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46332" y="4452198"/>
            <a:ext cx="1088708" cy="1088708"/>
          </a:xfrm>
          <a:prstGeom prst="rect">
            <a:avLst/>
          </a:prstGeom>
        </p:spPr>
      </p:pic>
    </p:spTree>
    <p:extLst>
      <p:ext uri="{BB962C8B-B14F-4D97-AF65-F5344CB8AC3E}">
        <p14:creationId xmlns:p14="http://schemas.microsoft.com/office/powerpoint/2010/main" val="1761239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9385263"/>
              </p:ext>
            </p:extLst>
          </p:nvPr>
        </p:nvGraphicFramePr>
        <p:xfrm>
          <a:off x="4136738" y="1767576"/>
          <a:ext cx="694137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2829161866"/>
              </p:ext>
            </p:extLst>
          </p:nvPr>
        </p:nvGraphicFramePr>
        <p:xfrm>
          <a:off x="4136738" y="1767576"/>
          <a:ext cx="6941377" cy="17187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itle 3"/>
          <p:cNvSpPr>
            <a:spLocks noGrp="1"/>
          </p:cNvSpPr>
          <p:nvPr>
            <p:ph type="title"/>
          </p:nvPr>
        </p:nvSpPr>
        <p:spPr/>
        <p:txBody>
          <a:bodyPr/>
          <a:lstStyle/>
          <a:p>
            <a:r>
              <a:rPr lang="en-US" dirty="0"/>
              <a:t>When is Count data collected? </a:t>
            </a:r>
          </a:p>
        </p:txBody>
      </p:sp>
      <p:grpSp>
        <p:nvGrpSpPr>
          <p:cNvPr id="8" name="Group 7">
            <a:extLst>
              <a:ext uri="{FF2B5EF4-FFF2-40B4-BE49-F238E27FC236}">
                <a16:creationId xmlns:a16="http://schemas.microsoft.com/office/drawing/2014/main" id="{7A710031-8ED2-46A4-86D8-E02ACE95F0A3}"/>
              </a:ext>
            </a:extLst>
          </p:cNvPr>
          <p:cNvGrpSpPr/>
          <p:nvPr/>
        </p:nvGrpSpPr>
        <p:grpSpPr>
          <a:xfrm>
            <a:off x="962570" y="1767576"/>
            <a:ext cx="3333206" cy="2980416"/>
            <a:chOff x="684440" y="1392629"/>
            <a:chExt cx="4156165" cy="3968877"/>
          </a:xfrm>
        </p:grpSpPr>
        <p:pic>
          <p:nvPicPr>
            <p:cNvPr id="5" name="Picture 4" descr="Shape&#10;&#10;Description automatically generated">
              <a:extLst>
                <a:ext uri="{FF2B5EF4-FFF2-40B4-BE49-F238E27FC236}">
                  <a16:creationId xmlns:a16="http://schemas.microsoft.com/office/drawing/2014/main" id="{F5E9791C-8151-4D97-AF95-C42C63A0D9D3}"/>
                </a:ext>
              </a:extLst>
            </p:cNvPr>
            <p:cNvPicPr>
              <a:picLocks noChangeAspect="1"/>
            </p:cNvPicPr>
            <p:nvPr/>
          </p:nvPicPr>
          <p:blipFill rotWithShape="1">
            <a:blip r:embed="rId13">
              <a:duotone>
                <a:prstClr val="black"/>
                <a:schemeClr val="accent1">
                  <a:tint val="45000"/>
                  <a:satMod val="400000"/>
                </a:schemeClr>
              </a:duotone>
              <a:extLst>
                <a:ext uri="{28A0092B-C50C-407E-A947-70E740481C1C}">
                  <a14:useLocalDpi xmlns:a14="http://schemas.microsoft.com/office/drawing/2010/main" val="0"/>
                </a:ext>
              </a:extLst>
            </a:blip>
            <a:srcRect l="20611" r="20485"/>
            <a:stretch/>
          </p:blipFill>
          <p:spPr>
            <a:xfrm>
              <a:off x="684440" y="1392629"/>
              <a:ext cx="4156165" cy="3968877"/>
            </a:xfrm>
            <a:prstGeom prst="rect">
              <a:avLst/>
            </a:prstGeom>
            <a:effectLst/>
          </p:spPr>
        </p:pic>
        <p:sp>
          <p:nvSpPr>
            <p:cNvPr id="6" name="TextBox 5">
              <a:extLst>
                <a:ext uri="{FF2B5EF4-FFF2-40B4-BE49-F238E27FC236}">
                  <a16:creationId xmlns:a16="http://schemas.microsoft.com/office/drawing/2014/main" id="{521A54AF-2D7D-4C0F-B66A-77A9DBFF690E}"/>
                </a:ext>
              </a:extLst>
            </p:cNvPr>
            <p:cNvSpPr txBox="1"/>
            <p:nvPr/>
          </p:nvSpPr>
          <p:spPr>
            <a:xfrm>
              <a:off x="1128275" y="3164399"/>
              <a:ext cx="3268493" cy="2092881"/>
            </a:xfrm>
            <a:prstGeom prst="rect">
              <a:avLst/>
            </a:prstGeom>
            <a:noFill/>
          </p:spPr>
          <p:txBody>
            <a:bodyPr wrap="square" rtlCol="0">
              <a:spAutoFit/>
            </a:bodyPr>
            <a:lstStyle/>
            <a:p>
              <a:pPr algn="ctr"/>
              <a:r>
                <a:rPr lang="en-US" sz="9600" dirty="0">
                  <a:latin typeface="Arial Black" panose="020B0A04020102020204" pitchFamily="34" charset="0"/>
                </a:rPr>
                <a:t>24</a:t>
              </a:r>
            </a:p>
          </p:txBody>
        </p:sp>
        <p:sp>
          <p:nvSpPr>
            <p:cNvPr id="7" name="TextBox 6">
              <a:extLst>
                <a:ext uri="{FF2B5EF4-FFF2-40B4-BE49-F238E27FC236}">
                  <a16:creationId xmlns:a16="http://schemas.microsoft.com/office/drawing/2014/main" id="{45B05826-677F-406A-A04A-695DD2FA36F4}"/>
                </a:ext>
              </a:extLst>
            </p:cNvPr>
            <p:cNvSpPr txBox="1"/>
            <p:nvPr/>
          </p:nvSpPr>
          <p:spPr>
            <a:xfrm>
              <a:off x="1128274" y="2845941"/>
              <a:ext cx="3268493" cy="646331"/>
            </a:xfrm>
            <a:prstGeom prst="rect">
              <a:avLst/>
            </a:prstGeom>
            <a:noFill/>
          </p:spPr>
          <p:txBody>
            <a:bodyPr wrap="square" rtlCol="0">
              <a:spAutoFit/>
            </a:bodyPr>
            <a:lstStyle/>
            <a:p>
              <a:pPr algn="ctr"/>
              <a:r>
                <a:rPr lang="en-US" sz="3600" dirty="0">
                  <a:latin typeface="Arial Black" panose="020B0A04020102020204" pitchFamily="34" charset="0"/>
                </a:rPr>
                <a:t>January</a:t>
              </a:r>
            </a:p>
          </p:txBody>
        </p:sp>
      </p:grpSp>
    </p:spTree>
    <p:extLst>
      <p:ext uri="{BB962C8B-B14F-4D97-AF65-F5344CB8AC3E}">
        <p14:creationId xmlns:p14="http://schemas.microsoft.com/office/powerpoint/2010/main" val="189914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8EB4-E0A2-493F-902D-33B127FB20B5}"/>
              </a:ext>
            </a:extLst>
          </p:cNvPr>
          <p:cNvSpPr>
            <a:spLocks noGrp="1"/>
          </p:cNvSpPr>
          <p:nvPr>
            <p:ph type="title"/>
          </p:nvPr>
        </p:nvSpPr>
        <p:spPr>
          <a:xfrm>
            <a:off x="1097280" y="286603"/>
            <a:ext cx="10058400" cy="1450757"/>
          </a:xfrm>
        </p:spPr>
        <p:txBody>
          <a:bodyPr/>
          <a:lstStyle/>
          <a:p>
            <a:r>
              <a:rPr lang="en-US" dirty="0"/>
              <a:t>What’s Next for November/December? </a:t>
            </a:r>
          </a:p>
        </p:txBody>
      </p:sp>
      <p:sp>
        <p:nvSpPr>
          <p:cNvPr id="4" name="Text Placeholder 3">
            <a:extLst>
              <a:ext uri="{FF2B5EF4-FFF2-40B4-BE49-F238E27FC236}">
                <a16:creationId xmlns:a16="http://schemas.microsoft.com/office/drawing/2014/main" id="{766BE1C0-3E73-4E0C-930D-6F7D96E79602}"/>
              </a:ext>
            </a:extLst>
          </p:cNvPr>
          <p:cNvSpPr>
            <a:spLocks noGrp="1"/>
          </p:cNvSpPr>
          <p:nvPr>
            <p:ph type="body" idx="1"/>
          </p:nvPr>
        </p:nvSpPr>
        <p:spPr>
          <a:xfrm>
            <a:off x="1097280" y="1846052"/>
            <a:ext cx="4937760" cy="736282"/>
          </a:xfrm>
          <a:solidFill>
            <a:schemeClr val="accent1">
              <a:lumMod val="20000"/>
              <a:lumOff val="80000"/>
            </a:schemeClr>
          </a:solidFill>
        </p:spPr>
        <p:txBody>
          <a:bodyPr/>
          <a:lstStyle/>
          <a:p>
            <a:r>
              <a:rPr lang="en-US" dirty="0"/>
              <a:t>Shelters &amp; Housing Programs</a:t>
            </a:r>
          </a:p>
        </p:txBody>
      </p:sp>
      <p:sp>
        <p:nvSpPr>
          <p:cNvPr id="6" name="Text Placeholder 5">
            <a:extLst>
              <a:ext uri="{FF2B5EF4-FFF2-40B4-BE49-F238E27FC236}">
                <a16:creationId xmlns:a16="http://schemas.microsoft.com/office/drawing/2014/main" id="{A1681CD9-D39A-418B-AED2-FC6C366217B9}"/>
              </a:ext>
            </a:extLst>
          </p:cNvPr>
          <p:cNvSpPr>
            <a:spLocks noGrp="1"/>
          </p:cNvSpPr>
          <p:nvPr>
            <p:ph type="body" sz="quarter" idx="3"/>
          </p:nvPr>
        </p:nvSpPr>
        <p:spPr>
          <a:xfrm>
            <a:off x="6217920" y="1846052"/>
            <a:ext cx="4937760" cy="736282"/>
          </a:xfrm>
          <a:solidFill>
            <a:schemeClr val="accent1">
              <a:lumMod val="20000"/>
              <a:lumOff val="80000"/>
            </a:schemeClr>
          </a:solidFill>
        </p:spPr>
        <p:txBody>
          <a:bodyPr/>
          <a:lstStyle/>
          <a:p>
            <a:r>
              <a:rPr lang="en-US" dirty="0"/>
              <a:t>Local Count Teams</a:t>
            </a:r>
          </a:p>
        </p:txBody>
      </p:sp>
      <p:sp>
        <p:nvSpPr>
          <p:cNvPr id="14" name="Content Placeholder 13">
            <a:extLst>
              <a:ext uri="{FF2B5EF4-FFF2-40B4-BE49-F238E27FC236}">
                <a16:creationId xmlns:a16="http://schemas.microsoft.com/office/drawing/2014/main" id="{BA787B93-B0D3-46E6-893A-F9255BF2A817}"/>
              </a:ext>
            </a:extLst>
          </p:cNvPr>
          <p:cNvSpPr>
            <a:spLocks noGrp="1"/>
          </p:cNvSpPr>
          <p:nvPr>
            <p:ph sz="quarter" idx="4"/>
          </p:nvPr>
        </p:nvSpPr>
        <p:spPr/>
        <p:txBody>
          <a:bodyPr>
            <a:normAutofit fontScale="85000" lnSpcReduction="20000"/>
          </a:bodyPr>
          <a:lstStyle/>
          <a:p>
            <a:r>
              <a:rPr lang="en-US" b="1" dirty="0"/>
              <a:t>Gather your Homeless Response Team </a:t>
            </a:r>
          </a:p>
          <a:p>
            <a:r>
              <a:rPr lang="en-US" b="1" dirty="0"/>
              <a:t>Help your Homeless Response Team review options for the UNSHELTERED Count and select at least one</a:t>
            </a:r>
          </a:p>
          <a:p>
            <a:pPr lvl="1"/>
            <a:r>
              <a:rPr lang="en-US" dirty="0"/>
              <a:t>Street outreach-based count</a:t>
            </a:r>
          </a:p>
          <a:p>
            <a:pPr lvl="1"/>
            <a:r>
              <a:rPr lang="en-US" dirty="0"/>
              <a:t>Event-based count</a:t>
            </a:r>
          </a:p>
          <a:p>
            <a:pPr lvl="1"/>
            <a:r>
              <a:rPr lang="en-US" dirty="0"/>
              <a:t>Service-based count </a:t>
            </a:r>
          </a:p>
          <a:p>
            <a:r>
              <a:rPr lang="en-US" dirty="0"/>
              <a:t> </a:t>
            </a:r>
            <a:r>
              <a:rPr lang="en-US" b="1" dirty="0"/>
              <a:t>Identify all count locations in your community</a:t>
            </a:r>
          </a:p>
          <a:p>
            <a:pPr lvl="1"/>
            <a:r>
              <a:rPr lang="en-US" dirty="0"/>
              <a:t>Unsheltered outreach locations</a:t>
            </a:r>
          </a:p>
          <a:p>
            <a:pPr lvl="1"/>
            <a:r>
              <a:rPr lang="en-US" dirty="0"/>
              <a:t>Changes to Emergency Shelters &amp; Housing Programs</a:t>
            </a:r>
          </a:p>
          <a:p>
            <a:pPr lvl="1"/>
            <a:r>
              <a:rPr lang="en-US" dirty="0"/>
              <a:t>Send updates and questions to Jennifer by </a:t>
            </a:r>
            <a:r>
              <a:rPr lang="en-US" dirty="0">
                <a:highlight>
                  <a:srgbClr val="FFFF00"/>
                </a:highlight>
              </a:rPr>
              <a:t>January 12</a:t>
            </a:r>
          </a:p>
          <a:p>
            <a:r>
              <a:rPr lang="en-US" b="1" dirty="0"/>
              <a:t>Identify if volunteers are needed for your count &amp; start recruiting</a:t>
            </a:r>
          </a:p>
        </p:txBody>
      </p:sp>
      <p:sp>
        <p:nvSpPr>
          <p:cNvPr id="16" name="Content Placeholder 15">
            <a:extLst>
              <a:ext uri="{FF2B5EF4-FFF2-40B4-BE49-F238E27FC236}">
                <a16:creationId xmlns:a16="http://schemas.microsoft.com/office/drawing/2014/main" id="{45AE79FF-4028-4129-9C7A-FE2520F7E772}"/>
              </a:ext>
            </a:extLst>
          </p:cNvPr>
          <p:cNvSpPr>
            <a:spLocks noGrp="1"/>
          </p:cNvSpPr>
          <p:nvPr>
            <p:ph sz="half" idx="2"/>
          </p:nvPr>
        </p:nvSpPr>
        <p:spPr/>
        <p:txBody>
          <a:bodyPr>
            <a:normAutofit fontScale="85000" lnSpcReduction="20000"/>
          </a:bodyPr>
          <a:lstStyle/>
          <a:p>
            <a:r>
              <a:rPr lang="en-US" b="1" dirty="0"/>
              <a:t>Review your program or agency list on the 2023 Housing Inventory </a:t>
            </a:r>
          </a:p>
          <a:p>
            <a:pPr lvl="1"/>
            <a:r>
              <a:rPr lang="en-US" dirty="0"/>
              <a:t>Are all current programs listed?</a:t>
            </a:r>
          </a:p>
          <a:p>
            <a:pPr lvl="1"/>
            <a:r>
              <a:rPr lang="en-US" dirty="0"/>
              <a:t>Are there any new housing your offer? </a:t>
            </a:r>
          </a:p>
          <a:p>
            <a:pPr lvl="1"/>
            <a:r>
              <a:rPr lang="en-US" dirty="0"/>
              <a:t>Have any programs ended or changed size?  </a:t>
            </a:r>
          </a:p>
          <a:p>
            <a:pPr lvl="1"/>
            <a:r>
              <a:rPr lang="en-US" dirty="0"/>
              <a:t>Can your program serve a different number of people now? </a:t>
            </a:r>
          </a:p>
          <a:p>
            <a:pPr lvl="1"/>
            <a:r>
              <a:rPr lang="en-US" dirty="0"/>
              <a:t>Have funding sources changed? </a:t>
            </a:r>
          </a:p>
          <a:p>
            <a:r>
              <a:rPr lang="en-US" b="1" dirty="0"/>
              <a:t>Contact Jennifer by </a:t>
            </a:r>
            <a:r>
              <a:rPr lang="en-US" b="1" dirty="0">
                <a:highlight>
                  <a:srgbClr val="FFFF00"/>
                </a:highlight>
              </a:rPr>
              <a:t>January 12</a:t>
            </a:r>
            <a:r>
              <a:rPr lang="en-US" b="1" dirty="0"/>
              <a:t> if you have changes  </a:t>
            </a:r>
          </a:p>
          <a:p>
            <a:pPr marL="0" indent="0">
              <a:buNone/>
            </a:pPr>
            <a:endParaRPr lang="en-US" dirty="0"/>
          </a:p>
        </p:txBody>
      </p:sp>
    </p:spTree>
    <p:extLst>
      <p:ext uri="{BB962C8B-B14F-4D97-AF65-F5344CB8AC3E}">
        <p14:creationId xmlns:p14="http://schemas.microsoft.com/office/powerpoint/2010/main" val="657575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8EB4-E0A2-493F-902D-33B127FB20B5}"/>
              </a:ext>
            </a:extLst>
          </p:cNvPr>
          <p:cNvSpPr>
            <a:spLocks noGrp="1"/>
          </p:cNvSpPr>
          <p:nvPr>
            <p:ph type="title"/>
          </p:nvPr>
        </p:nvSpPr>
        <p:spPr>
          <a:xfrm>
            <a:off x="1097280" y="286603"/>
            <a:ext cx="10058400" cy="1450757"/>
          </a:xfrm>
        </p:spPr>
        <p:txBody>
          <a:bodyPr/>
          <a:lstStyle/>
          <a:p>
            <a:r>
              <a:rPr lang="en-US" dirty="0"/>
              <a:t>What’s up for today? </a:t>
            </a:r>
          </a:p>
        </p:txBody>
      </p:sp>
      <p:sp>
        <p:nvSpPr>
          <p:cNvPr id="4" name="Text Placeholder 3">
            <a:extLst>
              <a:ext uri="{FF2B5EF4-FFF2-40B4-BE49-F238E27FC236}">
                <a16:creationId xmlns:a16="http://schemas.microsoft.com/office/drawing/2014/main" id="{766BE1C0-3E73-4E0C-930D-6F7D96E79602}"/>
              </a:ext>
            </a:extLst>
          </p:cNvPr>
          <p:cNvSpPr>
            <a:spLocks noGrp="1"/>
          </p:cNvSpPr>
          <p:nvPr>
            <p:ph type="body" idx="1"/>
          </p:nvPr>
        </p:nvSpPr>
        <p:spPr>
          <a:xfrm>
            <a:off x="1097280" y="1846052"/>
            <a:ext cx="4937760" cy="736282"/>
          </a:xfrm>
        </p:spPr>
        <p:txBody>
          <a:bodyPr/>
          <a:lstStyle/>
          <a:p>
            <a:r>
              <a:rPr lang="en-US" dirty="0"/>
              <a:t>Housing Inventory</a:t>
            </a:r>
          </a:p>
        </p:txBody>
      </p:sp>
      <p:sp>
        <p:nvSpPr>
          <p:cNvPr id="6" name="Text Placeholder 5">
            <a:extLst>
              <a:ext uri="{FF2B5EF4-FFF2-40B4-BE49-F238E27FC236}">
                <a16:creationId xmlns:a16="http://schemas.microsoft.com/office/drawing/2014/main" id="{A1681CD9-D39A-418B-AED2-FC6C366217B9}"/>
              </a:ext>
            </a:extLst>
          </p:cNvPr>
          <p:cNvSpPr>
            <a:spLocks noGrp="1"/>
          </p:cNvSpPr>
          <p:nvPr>
            <p:ph type="body" sz="quarter" idx="3"/>
          </p:nvPr>
        </p:nvSpPr>
        <p:spPr>
          <a:xfrm>
            <a:off x="6217920" y="1846052"/>
            <a:ext cx="4937760" cy="736282"/>
          </a:xfrm>
        </p:spPr>
        <p:txBody>
          <a:bodyPr/>
          <a:lstStyle/>
          <a:p>
            <a:r>
              <a:rPr lang="en-US" dirty="0"/>
              <a:t>Unsheltered Point in time count</a:t>
            </a:r>
          </a:p>
        </p:txBody>
      </p:sp>
      <p:sp>
        <p:nvSpPr>
          <p:cNvPr id="14" name="Content Placeholder 13">
            <a:extLst>
              <a:ext uri="{FF2B5EF4-FFF2-40B4-BE49-F238E27FC236}">
                <a16:creationId xmlns:a16="http://schemas.microsoft.com/office/drawing/2014/main" id="{BA787B93-B0D3-46E6-893A-F9255BF2A817}"/>
              </a:ext>
            </a:extLst>
          </p:cNvPr>
          <p:cNvSpPr>
            <a:spLocks noGrp="1"/>
          </p:cNvSpPr>
          <p:nvPr>
            <p:ph sz="quarter" idx="4"/>
          </p:nvPr>
        </p:nvSpPr>
        <p:spPr/>
        <p:txBody>
          <a:bodyPr>
            <a:normAutofit/>
          </a:bodyPr>
          <a:lstStyle/>
          <a:p>
            <a:r>
              <a:rPr lang="en-US" b="1" dirty="0"/>
              <a:t>Identify your local Homeless Response Team contact </a:t>
            </a:r>
          </a:p>
          <a:p>
            <a:r>
              <a:rPr lang="en-US" b="1" dirty="0"/>
              <a:t>Discuss: </a:t>
            </a:r>
          </a:p>
          <a:p>
            <a:pPr lvl="1"/>
            <a:r>
              <a:rPr lang="en-US" b="1" dirty="0"/>
              <a:t>Status of 2024 count plans, if any </a:t>
            </a:r>
          </a:p>
          <a:p>
            <a:pPr lvl="1"/>
            <a:r>
              <a:rPr lang="en-US" b="1" dirty="0"/>
              <a:t>What new approaches may be needed to</a:t>
            </a:r>
          </a:p>
          <a:p>
            <a:pPr lvl="2"/>
            <a:r>
              <a:rPr lang="en-US" b="1" dirty="0"/>
              <a:t>Ensure everyone is counted. Examples: New locations? Targeted outreach? </a:t>
            </a:r>
          </a:p>
          <a:p>
            <a:pPr lvl="2"/>
            <a:r>
              <a:rPr lang="en-US" b="1" dirty="0"/>
              <a:t>Staff and volunteers are ready and trained </a:t>
            </a:r>
          </a:p>
          <a:p>
            <a:pPr lvl="2"/>
            <a:r>
              <a:rPr lang="en-US" b="1" dirty="0"/>
              <a:t>Participants, staff and volunteers remain safe &amp; healthy </a:t>
            </a:r>
          </a:p>
          <a:p>
            <a:pPr lvl="2"/>
            <a:r>
              <a:rPr lang="en-US" b="1" dirty="0"/>
              <a:t>Identify all count locations in your community</a:t>
            </a:r>
          </a:p>
        </p:txBody>
      </p:sp>
      <p:sp>
        <p:nvSpPr>
          <p:cNvPr id="16" name="Content Placeholder 15">
            <a:extLst>
              <a:ext uri="{FF2B5EF4-FFF2-40B4-BE49-F238E27FC236}">
                <a16:creationId xmlns:a16="http://schemas.microsoft.com/office/drawing/2014/main" id="{45AE79FF-4028-4129-9C7A-FE2520F7E772}"/>
              </a:ext>
            </a:extLst>
          </p:cNvPr>
          <p:cNvSpPr>
            <a:spLocks noGrp="1"/>
          </p:cNvSpPr>
          <p:nvPr>
            <p:ph sz="half" idx="2"/>
          </p:nvPr>
        </p:nvSpPr>
        <p:spPr/>
        <p:txBody>
          <a:bodyPr>
            <a:normAutofit/>
          </a:bodyPr>
          <a:lstStyle/>
          <a:p>
            <a:r>
              <a:rPr lang="en-US" b="1" dirty="0"/>
              <a:t>Gather with a small group from your area of the region</a:t>
            </a:r>
          </a:p>
          <a:p>
            <a:r>
              <a:rPr lang="en-US" b="1" dirty="0"/>
              <a:t>Review your program or agency list on the 2023 Housing Inventory </a:t>
            </a:r>
          </a:p>
          <a:p>
            <a:pPr lvl="1"/>
            <a:r>
              <a:rPr lang="en-US" dirty="0"/>
              <a:t>Are all known programs listed?</a:t>
            </a:r>
          </a:p>
          <a:p>
            <a:pPr lvl="1"/>
            <a:r>
              <a:rPr lang="en-US" dirty="0"/>
              <a:t>Are there any new housing programs in your community? </a:t>
            </a:r>
          </a:p>
          <a:p>
            <a:pPr lvl="1"/>
            <a:r>
              <a:rPr lang="en-US" dirty="0"/>
              <a:t>Has contact information changed recently?  </a:t>
            </a:r>
          </a:p>
          <a:p>
            <a:r>
              <a:rPr lang="en-US" b="1" dirty="0"/>
              <a:t>Use the COMMENT function on the Google doc to note changes in your community</a:t>
            </a:r>
          </a:p>
          <a:p>
            <a:pPr marL="0" indent="0">
              <a:buNone/>
            </a:pPr>
            <a:endParaRPr lang="en-US" dirty="0"/>
          </a:p>
        </p:txBody>
      </p:sp>
    </p:spTree>
    <p:extLst>
      <p:ext uri="{BB962C8B-B14F-4D97-AF65-F5344CB8AC3E}">
        <p14:creationId xmlns:p14="http://schemas.microsoft.com/office/powerpoint/2010/main" val="3508412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1F9A5-A9D5-4850-8F41-0843AAA6EC1F}"/>
              </a:ext>
            </a:extLst>
          </p:cNvPr>
          <p:cNvSpPr>
            <a:spLocks noGrp="1"/>
          </p:cNvSpPr>
          <p:nvPr>
            <p:ph type="title"/>
          </p:nvPr>
        </p:nvSpPr>
        <p:spPr>
          <a:xfrm>
            <a:off x="1097280" y="286603"/>
            <a:ext cx="10058400" cy="1450757"/>
          </a:xfrm>
        </p:spPr>
        <p:txBody>
          <a:bodyPr>
            <a:normAutofit/>
          </a:bodyPr>
          <a:lstStyle/>
          <a:p>
            <a:r>
              <a:rPr lang="en-US" dirty="0"/>
              <a:t>Resources </a:t>
            </a:r>
          </a:p>
        </p:txBody>
      </p:sp>
      <p:sp>
        <p:nvSpPr>
          <p:cNvPr id="6" name="Rectangle: Rounded Corners 5">
            <a:extLst>
              <a:ext uri="{FF2B5EF4-FFF2-40B4-BE49-F238E27FC236}">
                <a16:creationId xmlns:a16="http://schemas.microsoft.com/office/drawing/2014/main" id="{19B26CFC-5AB4-4A91-82B9-25AC93CE1088}"/>
              </a:ext>
            </a:extLst>
          </p:cNvPr>
          <p:cNvSpPr/>
          <p:nvPr/>
        </p:nvSpPr>
        <p:spPr>
          <a:xfrm>
            <a:off x="1097279" y="1862651"/>
            <a:ext cx="4770121" cy="405237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t>River Valleys CoC</a:t>
            </a:r>
          </a:p>
          <a:p>
            <a:pPr algn="ctr"/>
            <a:endParaRPr lang="en-US" sz="2400" dirty="0"/>
          </a:p>
          <a:p>
            <a:pPr algn="ctr"/>
            <a:r>
              <a:rPr lang="en-US" b="1" dirty="0"/>
              <a:t>Contact: Jennifer Prins</a:t>
            </a:r>
          </a:p>
          <a:p>
            <a:pPr algn="ctr"/>
            <a:r>
              <a:rPr lang="en-US" dirty="0"/>
              <a:t>CoC Coordinator</a:t>
            </a:r>
          </a:p>
          <a:p>
            <a:pPr algn="ctr"/>
            <a:r>
              <a:rPr lang="en-US" dirty="0">
                <a:solidFill>
                  <a:schemeClr val="bg1"/>
                </a:solidFill>
                <a:hlinkClick r:id="rId3">
                  <a:extLst>
                    <a:ext uri="{A12FA001-AC4F-418D-AE19-62706E023703}">
                      <ahyp:hlinkClr xmlns:ahyp="http://schemas.microsoft.com/office/drawing/2018/hyperlinkcolor" val="tx"/>
                    </a:ext>
                  </a:extLst>
                </a:hlinkClick>
              </a:rPr>
              <a:t>jennifer.prins@rivervalleyscoc.org</a:t>
            </a:r>
            <a:r>
              <a:rPr lang="en-US" dirty="0">
                <a:solidFill>
                  <a:schemeClr val="bg1"/>
                </a:solidFill>
              </a:rPr>
              <a:t>  </a:t>
            </a:r>
          </a:p>
          <a:p>
            <a:pPr algn="ctr"/>
            <a:endParaRPr lang="en-US" b="1" dirty="0"/>
          </a:p>
          <a:p>
            <a:pPr algn="ctr"/>
            <a:r>
              <a:rPr lang="en-US" b="1" dirty="0"/>
              <a:t>Toolkits &amp; Calendars </a:t>
            </a:r>
          </a:p>
          <a:p>
            <a:pPr algn="ctr"/>
            <a:r>
              <a:rPr lang="en-US" dirty="0">
                <a:solidFill>
                  <a:schemeClr val="bg1"/>
                </a:solidFill>
              </a:rPr>
              <a:t>will posted on the CoC website </a:t>
            </a:r>
          </a:p>
          <a:p>
            <a:pPr algn="ctr"/>
            <a:r>
              <a:rPr lang="en-US" dirty="0">
                <a:solidFill>
                  <a:schemeClr val="bg1"/>
                </a:solidFill>
                <a:hlinkClick r:id="rId4">
                  <a:extLst>
                    <a:ext uri="{A12FA001-AC4F-418D-AE19-62706E023703}">
                      <ahyp:hlinkClr xmlns:ahyp="http://schemas.microsoft.com/office/drawing/2018/hyperlinkcolor" val="tx"/>
                    </a:ext>
                  </a:extLst>
                </a:hlinkClick>
              </a:rPr>
              <a:t>https://www.rivervalleyscoc.org/point-in-time-count.html</a:t>
            </a:r>
            <a:r>
              <a:rPr lang="en-US" dirty="0">
                <a:solidFill>
                  <a:schemeClr val="bg1"/>
                </a:solidFill>
              </a:rPr>
              <a:t> </a:t>
            </a:r>
          </a:p>
        </p:txBody>
      </p:sp>
      <p:sp>
        <p:nvSpPr>
          <p:cNvPr id="8" name="Rectangle: Rounded Corners 7">
            <a:extLst>
              <a:ext uri="{FF2B5EF4-FFF2-40B4-BE49-F238E27FC236}">
                <a16:creationId xmlns:a16="http://schemas.microsoft.com/office/drawing/2014/main" id="{F8D3050B-7C8D-4279-9DE7-B40D1D4317EC}"/>
              </a:ext>
            </a:extLst>
          </p:cNvPr>
          <p:cNvSpPr/>
          <p:nvPr/>
        </p:nvSpPr>
        <p:spPr>
          <a:xfrm>
            <a:off x="6324601" y="1862651"/>
            <a:ext cx="4770122" cy="405237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800" dirty="0"/>
              <a:t>HMIS Questions</a:t>
            </a:r>
          </a:p>
          <a:p>
            <a:pPr algn="ctr"/>
            <a:r>
              <a:rPr lang="en-US" sz="2400" dirty="0"/>
              <a:t> </a:t>
            </a:r>
          </a:p>
          <a:p>
            <a:pPr algn="ctr"/>
            <a:r>
              <a:rPr lang="en-US" b="1" dirty="0"/>
              <a:t>ICA (HMIS Helpdesk) </a:t>
            </a:r>
          </a:p>
          <a:p>
            <a:pPr algn="ctr"/>
            <a:r>
              <a:rPr lang="en-US" dirty="0">
                <a:solidFill>
                  <a:schemeClr val="bg1"/>
                </a:solidFill>
                <a:hlinkClick r:id="rId5">
                  <a:extLst>
                    <a:ext uri="{A12FA001-AC4F-418D-AE19-62706E023703}">
                      <ahyp:hlinkClr xmlns:ahyp="http://schemas.microsoft.com/office/drawing/2018/hyperlinkcolor" val="tx"/>
                    </a:ext>
                  </a:extLst>
                </a:hlinkClick>
              </a:rPr>
              <a:t>mnhmis@icalliances.org</a:t>
            </a:r>
            <a:r>
              <a:rPr lang="en-US" dirty="0">
                <a:solidFill>
                  <a:schemeClr val="bg1"/>
                </a:solidFill>
              </a:rPr>
              <a:t> </a:t>
            </a:r>
          </a:p>
          <a:p>
            <a:pPr algn="ctr"/>
            <a:endParaRPr lang="en-US" b="1" dirty="0"/>
          </a:p>
          <a:p>
            <a:pPr algn="ctr"/>
            <a:r>
              <a:rPr lang="en-US" b="1" dirty="0"/>
              <a:t>Survey Materials and Guides </a:t>
            </a:r>
            <a:br>
              <a:rPr lang="en-US" b="1" dirty="0"/>
            </a:br>
            <a:r>
              <a:rPr lang="en-US" dirty="0"/>
              <a:t>are posted in January at </a:t>
            </a:r>
            <a:r>
              <a:rPr lang="en-US" dirty="0">
                <a:solidFill>
                  <a:schemeClr val="bg1"/>
                </a:solidFill>
                <a:hlinkClick r:id="rId6">
                  <a:extLst>
                    <a:ext uri="{A12FA001-AC4F-418D-AE19-62706E023703}">
                      <ahyp:hlinkClr xmlns:ahyp="http://schemas.microsoft.com/office/drawing/2018/hyperlinkcolor" val="tx"/>
                    </a:ext>
                  </a:extLst>
                </a:hlinkClick>
              </a:rPr>
              <a:t>https://www.hmismn.org/point-in-time-count</a:t>
            </a:r>
            <a:r>
              <a:rPr lang="en-US" dirty="0">
                <a:solidFill>
                  <a:schemeClr val="bg1"/>
                </a:solidFill>
              </a:rPr>
              <a:t> </a:t>
            </a:r>
          </a:p>
          <a:p>
            <a:pPr algn="ctr"/>
            <a:endParaRPr lang="en-US" dirty="0">
              <a:solidFill>
                <a:schemeClr val="bg1"/>
              </a:solidFill>
            </a:endParaRPr>
          </a:p>
        </p:txBody>
      </p:sp>
      <p:pic>
        <p:nvPicPr>
          <p:cNvPr id="9" name="Picture 8" descr="Logo&#10;&#10;Description automatically generated with medium confidence">
            <a:extLst>
              <a:ext uri="{FF2B5EF4-FFF2-40B4-BE49-F238E27FC236}">
                <a16:creationId xmlns:a16="http://schemas.microsoft.com/office/drawing/2014/main" id="{4755035E-AC30-4510-95AB-8F09A08E7B1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05875" y="412419"/>
            <a:ext cx="2428072" cy="1220298"/>
          </a:xfrm>
          <a:prstGeom prst="rect">
            <a:avLst/>
          </a:prstGeom>
        </p:spPr>
      </p:pic>
    </p:spTree>
    <p:extLst>
      <p:ext uri="{BB962C8B-B14F-4D97-AF65-F5344CB8AC3E}">
        <p14:creationId xmlns:p14="http://schemas.microsoft.com/office/powerpoint/2010/main" val="185076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D1779FC-32F1-FCFF-9A4C-D5B47A657F57}"/>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Topics for today</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C1F0A58-EADD-63F6-FFEF-75F8451C1E86}"/>
              </a:ext>
            </a:extLst>
          </p:cNvPr>
          <p:cNvSpPr>
            <a:spLocks noGrp="1"/>
          </p:cNvSpPr>
          <p:nvPr>
            <p:ph idx="1"/>
          </p:nvPr>
        </p:nvSpPr>
        <p:spPr>
          <a:xfrm>
            <a:off x="4742016" y="605896"/>
            <a:ext cx="6413663" cy="5646208"/>
          </a:xfrm>
        </p:spPr>
        <p:txBody>
          <a:bodyPr anchor="ctr">
            <a:normAutofit/>
          </a:bodyPr>
          <a:lstStyle/>
          <a:p>
            <a:r>
              <a:rPr lang="en-US" dirty="0"/>
              <a:t>When is the Count?</a:t>
            </a:r>
          </a:p>
          <a:p>
            <a:r>
              <a:rPr lang="en-US" dirty="0"/>
              <a:t>Why do we count? </a:t>
            </a:r>
          </a:p>
          <a:p>
            <a:r>
              <a:rPr lang="en-US" dirty="0"/>
              <a:t>What and who is involved? </a:t>
            </a:r>
          </a:p>
          <a:p>
            <a:pPr lvl="1"/>
            <a:r>
              <a:rPr lang="en-US" dirty="0"/>
              <a:t>Housing Inventory</a:t>
            </a:r>
          </a:p>
          <a:p>
            <a:pPr lvl="1"/>
            <a:r>
              <a:rPr lang="en-US" dirty="0"/>
              <a:t>Person Count</a:t>
            </a:r>
          </a:p>
          <a:p>
            <a:r>
              <a:rPr lang="en-US" dirty="0"/>
              <a:t>What happens next? </a:t>
            </a:r>
          </a:p>
          <a:p>
            <a:r>
              <a:rPr lang="en-US" dirty="0"/>
              <a:t>Where can I find help? </a:t>
            </a:r>
          </a:p>
        </p:txBody>
      </p:sp>
    </p:spTree>
    <p:extLst>
      <p:ext uri="{BB962C8B-B14F-4D97-AF65-F5344CB8AC3E}">
        <p14:creationId xmlns:p14="http://schemas.microsoft.com/office/powerpoint/2010/main" val="327765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the Count? </a:t>
            </a:r>
          </a:p>
        </p:txBody>
      </p:sp>
      <p:sp>
        <p:nvSpPr>
          <p:cNvPr id="3" name="Content Placeholder 2"/>
          <p:cNvSpPr>
            <a:spLocks noGrp="1"/>
          </p:cNvSpPr>
          <p:nvPr>
            <p:ph idx="1"/>
          </p:nvPr>
        </p:nvSpPr>
        <p:spPr>
          <a:xfrm>
            <a:off x="1097280" y="1845734"/>
            <a:ext cx="4282116" cy="4023360"/>
          </a:xfrm>
        </p:spPr>
        <p:txBody>
          <a:bodyPr/>
          <a:lstStyle/>
          <a:p>
            <a:pPr marL="45720" indent="0">
              <a:buNone/>
            </a:pPr>
            <a:endParaRPr lang="en-US" sz="3200" b="1" dirty="0"/>
          </a:p>
          <a:p>
            <a:pPr marL="45720" indent="0">
              <a:buNone/>
            </a:pPr>
            <a:r>
              <a:rPr lang="en-US" sz="3200" b="1" dirty="0"/>
              <a:t>Night of</a:t>
            </a:r>
          </a:p>
          <a:p>
            <a:pPr marL="45720" indent="0">
              <a:buNone/>
            </a:pPr>
            <a:r>
              <a:rPr lang="en-US" sz="5700" b="1" dirty="0"/>
              <a:t>Wednesday, January 24, 2024</a:t>
            </a:r>
          </a:p>
        </p:txBody>
      </p:sp>
      <p:pic>
        <p:nvPicPr>
          <p:cNvPr id="4" name="Picture 3" descr="Shape&#10;&#10;Description automatically generated">
            <a:extLst>
              <a:ext uri="{FF2B5EF4-FFF2-40B4-BE49-F238E27FC236}">
                <a16:creationId xmlns:a16="http://schemas.microsoft.com/office/drawing/2014/main" id="{20AB34E5-2AEE-430C-891E-9F26C3A26EA4}"/>
              </a:ext>
            </a:extLst>
          </p:cNvPr>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20611" r="20485"/>
          <a:stretch/>
        </p:blipFill>
        <p:spPr>
          <a:xfrm>
            <a:off x="6999515" y="1737360"/>
            <a:ext cx="4156165" cy="3968877"/>
          </a:xfrm>
          <a:prstGeom prst="rect">
            <a:avLst/>
          </a:prstGeom>
          <a:effectLst/>
        </p:spPr>
      </p:pic>
      <p:sp>
        <p:nvSpPr>
          <p:cNvPr id="5" name="TextBox 4">
            <a:extLst>
              <a:ext uri="{FF2B5EF4-FFF2-40B4-BE49-F238E27FC236}">
                <a16:creationId xmlns:a16="http://schemas.microsoft.com/office/drawing/2014/main" id="{C9AC6601-CF85-42FC-A652-3031511E02C1}"/>
              </a:ext>
            </a:extLst>
          </p:cNvPr>
          <p:cNvSpPr txBox="1"/>
          <p:nvPr/>
        </p:nvSpPr>
        <p:spPr>
          <a:xfrm>
            <a:off x="7443350" y="3509130"/>
            <a:ext cx="3268493" cy="2092881"/>
          </a:xfrm>
          <a:prstGeom prst="rect">
            <a:avLst/>
          </a:prstGeom>
          <a:noFill/>
        </p:spPr>
        <p:txBody>
          <a:bodyPr wrap="square" rtlCol="0">
            <a:spAutoFit/>
          </a:bodyPr>
          <a:lstStyle/>
          <a:p>
            <a:pPr algn="ctr"/>
            <a:r>
              <a:rPr lang="en-US" sz="13000" dirty="0">
                <a:latin typeface="Arial Black" panose="020B0A04020102020204" pitchFamily="34" charset="0"/>
              </a:rPr>
              <a:t>24</a:t>
            </a:r>
          </a:p>
        </p:txBody>
      </p:sp>
      <p:sp>
        <p:nvSpPr>
          <p:cNvPr id="6" name="TextBox 5">
            <a:extLst>
              <a:ext uri="{FF2B5EF4-FFF2-40B4-BE49-F238E27FC236}">
                <a16:creationId xmlns:a16="http://schemas.microsoft.com/office/drawing/2014/main" id="{D0213FCE-982D-49B5-8CEA-288DE4AA1A8E}"/>
              </a:ext>
            </a:extLst>
          </p:cNvPr>
          <p:cNvSpPr txBox="1"/>
          <p:nvPr/>
        </p:nvSpPr>
        <p:spPr>
          <a:xfrm>
            <a:off x="7443349" y="3190672"/>
            <a:ext cx="3268493" cy="646331"/>
          </a:xfrm>
          <a:prstGeom prst="rect">
            <a:avLst/>
          </a:prstGeom>
          <a:noFill/>
        </p:spPr>
        <p:txBody>
          <a:bodyPr wrap="square" rtlCol="0">
            <a:spAutoFit/>
          </a:bodyPr>
          <a:lstStyle/>
          <a:p>
            <a:pPr algn="ctr"/>
            <a:r>
              <a:rPr lang="en-US" sz="3600" dirty="0">
                <a:latin typeface="Arial Black" panose="020B0A04020102020204" pitchFamily="34" charset="0"/>
              </a:rPr>
              <a:t>January</a:t>
            </a:r>
          </a:p>
        </p:txBody>
      </p:sp>
    </p:spTree>
    <p:extLst>
      <p:ext uri="{BB962C8B-B14F-4D97-AF65-F5344CB8AC3E}">
        <p14:creationId xmlns:p14="http://schemas.microsoft.com/office/powerpoint/2010/main" val="292262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during the Count?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2529908"/>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675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a:xfrm>
            <a:off x="1097280" y="286603"/>
            <a:ext cx="10058400" cy="1450757"/>
          </a:xfrm>
        </p:spPr>
        <p:txBody>
          <a:bodyPr/>
          <a:lstStyle/>
          <a:p>
            <a:r>
              <a:rPr lang="en-US" dirty="0"/>
              <a:t>Why do we do a Count?</a:t>
            </a:r>
          </a:p>
        </p:txBody>
      </p:sp>
      <p:graphicFrame>
        <p:nvGraphicFramePr>
          <p:cNvPr id="11" name="Diagram 10">
            <a:extLst>
              <a:ext uri="{FF2B5EF4-FFF2-40B4-BE49-F238E27FC236}">
                <a16:creationId xmlns:a16="http://schemas.microsoft.com/office/drawing/2014/main" id="{0543A4E5-BF8F-433C-AE49-EE4592299C61}"/>
              </a:ext>
            </a:extLst>
          </p:cNvPr>
          <p:cNvGraphicFramePr/>
          <p:nvPr>
            <p:extLst>
              <p:ext uri="{D42A27DB-BD31-4B8C-83A1-F6EECF244321}">
                <p14:modId xmlns:p14="http://schemas.microsoft.com/office/powerpoint/2010/main" val="1398673705"/>
              </p:ext>
            </p:extLst>
          </p:nvPr>
        </p:nvGraphicFramePr>
        <p:xfrm>
          <a:off x="1946274" y="1935173"/>
          <a:ext cx="8626475" cy="4203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a:extLst>
              <a:ext uri="{FF2B5EF4-FFF2-40B4-BE49-F238E27FC236}">
                <a16:creationId xmlns:a16="http://schemas.microsoft.com/office/drawing/2014/main" id="{BAB468A5-232F-4EA7-BA7F-85215964C9FB}"/>
              </a:ext>
            </a:extLst>
          </p:cNvPr>
          <p:cNvPicPr>
            <a:picLocks noChangeAspect="1"/>
          </p:cNvPicPr>
          <p:nvPr/>
        </p:nvPicPr>
        <p:blipFill>
          <a:blip r:embed="rId8"/>
          <a:stretch>
            <a:fillRect/>
          </a:stretch>
        </p:blipFill>
        <p:spPr>
          <a:xfrm>
            <a:off x="1936749" y="4644448"/>
            <a:ext cx="1234440" cy="1234440"/>
          </a:xfrm>
          <a:prstGeom prst="rect">
            <a:avLst/>
          </a:prstGeom>
        </p:spPr>
      </p:pic>
      <p:sp>
        <p:nvSpPr>
          <p:cNvPr id="21" name="Dollar sign" descr="This icon is a dollar sign&#10;">
            <a:extLst>
              <a:ext uri="{FF2B5EF4-FFF2-40B4-BE49-F238E27FC236}">
                <a16:creationId xmlns:a16="http://schemas.microsoft.com/office/drawing/2014/main" id="{C709FBF3-F348-4CD5-90AB-8AC9FEBEF815}"/>
              </a:ext>
            </a:extLst>
          </p:cNvPr>
          <p:cNvSpPr/>
          <p:nvPr/>
        </p:nvSpPr>
        <p:spPr>
          <a:xfrm>
            <a:off x="2209831" y="3419533"/>
            <a:ext cx="1234440" cy="1234440"/>
          </a:xfrm>
          <a:prstGeom prst="ellipse">
            <a:avLst/>
          </a:prstGeom>
          <a: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22" name="Downward arrow" descr="This icon shows a downward trend arrow&#10;">
            <a:extLst>
              <a:ext uri="{FF2B5EF4-FFF2-40B4-BE49-F238E27FC236}">
                <a16:creationId xmlns:a16="http://schemas.microsoft.com/office/drawing/2014/main" id="{5A7054E3-DC6E-49E2-8CF8-061DC1278601}"/>
              </a:ext>
            </a:extLst>
          </p:cNvPr>
          <p:cNvSpPr/>
          <p:nvPr/>
        </p:nvSpPr>
        <p:spPr>
          <a:xfrm>
            <a:off x="1919852" y="2119920"/>
            <a:ext cx="1230770" cy="1230770"/>
          </a:xfrm>
          <a:prstGeom prst="ellipse">
            <a:avLst/>
          </a:prstGeom>
          <a:blipFill>
            <a:blip r:embed="rId10">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extLst>
      <p:ext uri="{BB962C8B-B14F-4D97-AF65-F5344CB8AC3E}">
        <p14:creationId xmlns:p14="http://schemas.microsoft.com/office/powerpoint/2010/main" val="368166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15F8A-AF12-4BBB-AF31-CE358F6600F8}"/>
              </a:ext>
            </a:extLst>
          </p:cNvPr>
          <p:cNvSpPr>
            <a:spLocks noGrp="1"/>
          </p:cNvSpPr>
          <p:nvPr>
            <p:ph type="title"/>
          </p:nvPr>
        </p:nvSpPr>
        <p:spPr/>
        <p:txBody>
          <a:bodyPr/>
          <a:lstStyle/>
          <a:p>
            <a:r>
              <a:rPr lang="en-US" dirty="0"/>
              <a:t>Housing Inventory	</a:t>
            </a:r>
          </a:p>
        </p:txBody>
      </p:sp>
      <p:sp>
        <p:nvSpPr>
          <p:cNvPr id="3" name="Text Placeholder 2">
            <a:extLst>
              <a:ext uri="{FF2B5EF4-FFF2-40B4-BE49-F238E27FC236}">
                <a16:creationId xmlns:a16="http://schemas.microsoft.com/office/drawing/2014/main" id="{768A8799-DC49-4123-8BEB-F658241FE98F}"/>
              </a:ext>
            </a:extLst>
          </p:cNvPr>
          <p:cNvSpPr>
            <a:spLocks noGrp="1"/>
          </p:cNvSpPr>
          <p:nvPr>
            <p:ph type="body" idx="1"/>
          </p:nvPr>
        </p:nvSpPr>
        <p:spPr/>
        <p:txBody>
          <a:bodyPr/>
          <a:lstStyle/>
          <a:p>
            <a:r>
              <a:rPr lang="en-US" dirty="0"/>
              <a:t>Count Part 1: Counting available housing</a:t>
            </a:r>
          </a:p>
        </p:txBody>
      </p:sp>
      <p:grpSp>
        <p:nvGrpSpPr>
          <p:cNvPr id="8" name="Group 7">
            <a:extLst>
              <a:ext uri="{FF2B5EF4-FFF2-40B4-BE49-F238E27FC236}">
                <a16:creationId xmlns:a16="http://schemas.microsoft.com/office/drawing/2014/main" id="{17F2F00A-B240-40D1-A271-7C138853E51D}"/>
              </a:ext>
            </a:extLst>
          </p:cNvPr>
          <p:cNvGrpSpPr/>
          <p:nvPr/>
        </p:nvGrpSpPr>
        <p:grpSpPr>
          <a:xfrm>
            <a:off x="1036320" y="1592719"/>
            <a:ext cx="2227334" cy="1251405"/>
            <a:chOff x="5325990" y="4721224"/>
            <a:chExt cx="2227334" cy="1223964"/>
          </a:xfrm>
        </p:grpSpPr>
        <p:pic>
          <p:nvPicPr>
            <p:cNvPr id="9" name="Graphic 8" descr="Building with solid fill">
              <a:extLst>
                <a:ext uri="{FF2B5EF4-FFF2-40B4-BE49-F238E27FC236}">
                  <a16:creationId xmlns:a16="http://schemas.microsoft.com/office/drawing/2014/main" id="{7BF0A255-85EA-4163-A51C-C11E69D936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25990" y="4721224"/>
              <a:ext cx="1188720" cy="1188720"/>
            </a:xfrm>
            <a:prstGeom prst="rect">
              <a:avLst/>
            </a:prstGeom>
          </p:spPr>
        </p:pic>
        <p:pic>
          <p:nvPicPr>
            <p:cNvPr id="10" name="Graphic 9" descr="Bed with solid fill">
              <a:extLst>
                <a:ext uri="{FF2B5EF4-FFF2-40B4-BE49-F238E27FC236}">
                  <a16:creationId xmlns:a16="http://schemas.microsoft.com/office/drawing/2014/main" id="{7A9DFEDF-55E4-4440-967D-12354EE339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35773" y="5227637"/>
              <a:ext cx="717551" cy="717551"/>
            </a:xfrm>
            <a:prstGeom prst="rect">
              <a:avLst/>
            </a:prstGeom>
          </p:spPr>
        </p:pic>
        <p:cxnSp>
          <p:nvCxnSpPr>
            <p:cNvPr id="11" name="Straight Connector 10">
              <a:extLst>
                <a:ext uri="{FF2B5EF4-FFF2-40B4-BE49-F238E27FC236}">
                  <a16:creationId xmlns:a16="http://schemas.microsoft.com/office/drawing/2014/main" id="{EDB45D4F-B811-4914-90F0-4E4459B38C64}"/>
                </a:ext>
              </a:extLst>
            </p:cNvPr>
            <p:cNvCxnSpPr>
              <a:cxnSpLocks/>
            </p:cNvCxnSpPr>
            <p:nvPr/>
          </p:nvCxnSpPr>
          <p:spPr>
            <a:xfrm flipV="1">
              <a:off x="6263092" y="5118697"/>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77861858-9456-4A8D-854E-46C91A0F746E}"/>
                </a:ext>
              </a:extLst>
            </p:cNvPr>
            <p:cNvCxnSpPr>
              <a:cxnSpLocks/>
            </p:cNvCxnSpPr>
            <p:nvPr/>
          </p:nvCxnSpPr>
          <p:spPr>
            <a:xfrm flipV="1">
              <a:off x="6126163" y="4857406"/>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D22446F1-AD76-4699-9193-204C38BD6C3F}"/>
                </a:ext>
              </a:extLst>
            </p:cNvPr>
            <p:cNvCxnSpPr>
              <a:cxnSpLocks/>
            </p:cNvCxnSpPr>
            <p:nvPr/>
          </p:nvCxnSpPr>
          <p:spPr>
            <a:xfrm>
              <a:off x="6134099" y="5502162"/>
              <a:ext cx="487751" cy="354546"/>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94A5702-8347-497F-AA16-0751A2B5AC77}"/>
                </a:ext>
              </a:extLst>
            </p:cNvPr>
            <p:cNvCxnSpPr>
              <a:cxnSpLocks/>
            </p:cNvCxnSpPr>
            <p:nvPr/>
          </p:nvCxnSpPr>
          <p:spPr>
            <a:xfrm>
              <a:off x="6279163" y="5434628"/>
              <a:ext cx="503236" cy="196887"/>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grpSp>
      <p:pic>
        <p:nvPicPr>
          <p:cNvPr id="15" name="Graphic 14" descr="Bed with solid fill">
            <a:extLst>
              <a:ext uri="{FF2B5EF4-FFF2-40B4-BE49-F238E27FC236}">
                <a16:creationId xmlns:a16="http://schemas.microsoft.com/office/drawing/2014/main" id="{9CD247B3-E446-4F7E-A90F-5E994FB817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7602" y="2453315"/>
            <a:ext cx="717551" cy="733638"/>
          </a:xfrm>
          <a:prstGeom prst="rect">
            <a:avLst/>
          </a:prstGeom>
        </p:spPr>
      </p:pic>
      <p:pic>
        <p:nvPicPr>
          <p:cNvPr id="16" name="Graphic 15" descr="Bed with solid fill">
            <a:extLst>
              <a:ext uri="{FF2B5EF4-FFF2-40B4-BE49-F238E27FC236}">
                <a16:creationId xmlns:a16="http://schemas.microsoft.com/office/drawing/2014/main" id="{6C6FF45D-7B83-4467-8295-BDF4451AE5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08307" y="1622713"/>
            <a:ext cx="717551" cy="733638"/>
          </a:xfrm>
          <a:prstGeom prst="rect">
            <a:avLst/>
          </a:prstGeom>
        </p:spPr>
      </p:pic>
      <p:pic>
        <p:nvPicPr>
          <p:cNvPr id="17" name="Graphic 16" descr="Bed with solid fill">
            <a:extLst>
              <a:ext uri="{FF2B5EF4-FFF2-40B4-BE49-F238E27FC236}">
                <a16:creationId xmlns:a16="http://schemas.microsoft.com/office/drawing/2014/main" id="{95283D1E-B0A2-4489-A3DA-FF71595E84E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82101" y="1261872"/>
            <a:ext cx="717551" cy="733638"/>
          </a:xfrm>
          <a:prstGeom prst="rect">
            <a:avLst/>
          </a:prstGeom>
        </p:spPr>
      </p:pic>
    </p:spTree>
    <p:extLst>
      <p:ext uri="{BB962C8B-B14F-4D97-AF65-F5344CB8AC3E}">
        <p14:creationId xmlns:p14="http://schemas.microsoft.com/office/powerpoint/2010/main" val="40999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A48FE-DA4D-442F-BAF1-63FE03C6D66F}"/>
              </a:ext>
            </a:extLst>
          </p:cNvPr>
          <p:cNvSpPr>
            <a:spLocks noGrp="1"/>
          </p:cNvSpPr>
          <p:nvPr>
            <p:ph type="title"/>
          </p:nvPr>
        </p:nvSpPr>
        <p:spPr/>
        <p:txBody>
          <a:bodyPr/>
          <a:lstStyle/>
          <a:p>
            <a:r>
              <a:rPr lang="en-US" dirty="0"/>
              <a:t>Wait! I thought this was about counting people… </a:t>
            </a:r>
          </a:p>
        </p:txBody>
      </p:sp>
      <p:sp>
        <p:nvSpPr>
          <p:cNvPr id="5" name="Content Placeholder 4">
            <a:extLst>
              <a:ext uri="{FF2B5EF4-FFF2-40B4-BE49-F238E27FC236}">
                <a16:creationId xmlns:a16="http://schemas.microsoft.com/office/drawing/2014/main" id="{CF7D50C4-EBB9-4957-9589-CE1A5B734FF4}"/>
              </a:ext>
            </a:extLst>
          </p:cNvPr>
          <p:cNvSpPr>
            <a:spLocks noGrp="1"/>
          </p:cNvSpPr>
          <p:nvPr>
            <p:ph idx="1"/>
          </p:nvPr>
        </p:nvSpPr>
        <p:spPr/>
        <p:txBody>
          <a:bodyPr/>
          <a:lstStyle/>
          <a:p>
            <a:r>
              <a:rPr lang="en-US" dirty="0"/>
              <a:t>It is, but …</a:t>
            </a:r>
          </a:p>
          <a:p>
            <a:r>
              <a:rPr lang="en-US" dirty="0"/>
              <a:t>To make sure EVERY PERSON counts, we must know where to count. Consider, what locations should be included in your community this year? Has anything changed since last year? </a:t>
            </a:r>
          </a:p>
        </p:txBody>
      </p:sp>
      <p:sp>
        <p:nvSpPr>
          <p:cNvPr id="6" name="Text Placeholder 5">
            <a:extLst>
              <a:ext uri="{FF2B5EF4-FFF2-40B4-BE49-F238E27FC236}">
                <a16:creationId xmlns:a16="http://schemas.microsoft.com/office/drawing/2014/main" id="{2E976157-E43A-4BCB-94C0-996F9E544F46}"/>
              </a:ext>
            </a:extLst>
          </p:cNvPr>
          <p:cNvSpPr>
            <a:spLocks noGrp="1"/>
          </p:cNvSpPr>
          <p:nvPr>
            <p:ph type="body" sz="half" idx="2"/>
          </p:nvPr>
        </p:nvSpPr>
        <p:spPr/>
        <p:txBody>
          <a:bodyPr/>
          <a:lstStyle/>
          <a:p>
            <a:endParaRPr lang="en-US"/>
          </a:p>
        </p:txBody>
      </p:sp>
      <p:pic>
        <p:nvPicPr>
          <p:cNvPr id="8" name="Graphic 7" descr="Renovation (House With Sparkles) with solid fill">
            <a:extLst>
              <a:ext uri="{FF2B5EF4-FFF2-40B4-BE49-F238E27FC236}">
                <a16:creationId xmlns:a16="http://schemas.microsoft.com/office/drawing/2014/main" id="{5C93CDD2-744D-4FDB-A2EF-CA932B7226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64225" y="5282639"/>
            <a:ext cx="914400" cy="914400"/>
          </a:xfrm>
          <a:prstGeom prst="rect">
            <a:avLst/>
          </a:prstGeom>
        </p:spPr>
      </p:pic>
      <p:pic>
        <p:nvPicPr>
          <p:cNvPr id="12" name="Graphic 11" descr="Home with solid fill">
            <a:extLst>
              <a:ext uri="{FF2B5EF4-FFF2-40B4-BE49-F238E27FC236}">
                <a16:creationId xmlns:a16="http://schemas.microsoft.com/office/drawing/2014/main" id="{485AE8C1-FBCC-483E-A934-64AA351E27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04823" y="5311098"/>
            <a:ext cx="914400" cy="914400"/>
          </a:xfrm>
          <a:prstGeom prst="rect">
            <a:avLst/>
          </a:prstGeom>
        </p:spPr>
      </p:pic>
      <p:pic>
        <p:nvPicPr>
          <p:cNvPr id="13" name="Graphic 12" descr="Home with solid fill">
            <a:extLst>
              <a:ext uri="{FF2B5EF4-FFF2-40B4-BE49-F238E27FC236}">
                <a16:creationId xmlns:a16="http://schemas.microsoft.com/office/drawing/2014/main" id="{A09BC9C3-CBC4-4EA1-8166-9A18B8AD17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77324" y="4518387"/>
            <a:ext cx="914400" cy="914400"/>
          </a:xfrm>
          <a:prstGeom prst="rect">
            <a:avLst/>
          </a:prstGeom>
        </p:spPr>
      </p:pic>
      <p:pic>
        <p:nvPicPr>
          <p:cNvPr id="14" name="Graphic 13" descr="Home with solid fill">
            <a:extLst>
              <a:ext uri="{FF2B5EF4-FFF2-40B4-BE49-F238E27FC236}">
                <a16:creationId xmlns:a16="http://schemas.microsoft.com/office/drawing/2014/main" id="{EF5E217A-F01F-425A-9451-CF1EC2BDFA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964026" y="4785071"/>
            <a:ext cx="622192" cy="622192"/>
          </a:xfrm>
          <a:prstGeom prst="rect">
            <a:avLst/>
          </a:prstGeom>
        </p:spPr>
      </p:pic>
      <p:pic>
        <p:nvPicPr>
          <p:cNvPr id="15" name="Graphic 14" descr="Home with solid fill">
            <a:extLst>
              <a:ext uri="{FF2B5EF4-FFF2-40B4-BE49-F238E27FC236}">
                <a16:creationId xmlns:a16="http://schemas.microsoft.com/office/drawing/2014/main" id="{5F3E132A-FD3D-45EB-BF12-F1C95C3944B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17922" y="5311098"/>
            <a:ext cx="914400" cy="914400"/>
          </a:xfrm>
          <a:prstGeom prst="rect">
            <a:avLst/>
          </a:prstGeom>
        </p:spPr>
      </p:pic>
      <p:pic>
        <p:nvPicPr>
          <p:cNvPr id="16" name="Graphic 15" descr="Home with solid fill">
            <a:extLst>
              <a:ext uri="{FF2B5EF4-FFF2-40B4-BE49-F238E27FC236}">
                <a16:creationId xmlns:a16="http://schemas.microsoft.com/office/drawing/2014/main" id="{A6946342-B386-4ABE-8941-E7001B810A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84619" y="5322644"/>
            <a:ext cx="914400" cy="914400"/>
          </a:xfrm>
          <a:prstGeom prst="rect">
            <a:avLst/>
          </a:prstGeom>
        </p:spPr>
      </p:pic>
      <p:pic>
        <p:nvPicPr>
          <p:cNvPr id="17" name="Graphic 16" descr="Home with solid fill">
            <a:extLst>
              <a:ext uri="{FF2B5EF4-FFF2-40B4-BE49-F238E27FC236}">
                <a16:creationId xmlns:a16="http://schemas.microsoft.com/office/drawing/2014/main" id="{FFD6F429-5862-4AE3-B6D9-116E56566D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68921" y="4560413"/>
            <a:ext cx="914400" cy="914400"/>
          </a:xfrm>
          <a:prstGeom prst="rect">
            <a:avLst/>
          </a:prstGeom>
        </p:spPr>
      </p:pic>
      <p:pic>
        <p:nvPicPr>
          <p:cNvPr id="18" name="Graphic 17" descr="Home with solid fill">
            <a:extLst>
              <a:ext uri="{FF2B5EF4-FFF2-40B4-BE49-F238E27FC236}">
                <a16:creationId xmlns:a16="http://schemas.microsoft.com/office/drawing/2014/main" id="{55D6F1A6-8BD4-4148-A605-D57E8F9FCA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44021" y="4560413"/>
            <a:ext cx="914400" cy="914400"/>
          </a:xfrm>
          <a:prstGeom prst="rect">
            <a:avLst/>
          </a:prstGeom>
        </p:spPr>
      </p:pic>
      <p:pic>
        <p:nvPicPr>
          <p:cNvPr id="19" name="Graphic 18" descr="Home with solid fill">
            <a:extLst>
              <a:ext uri="{FF2B5EF4-FFF2-40B4-BE49-F238E27FC236}">
                <a16:creationId xmlns:a16="http://schemas.microsoft.com/office/drawing/2014/main" id="{A33A95AB-4C58-42EA-A230-76E04F184E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55822" y="5322644"/>
            <a:ext cx="914400" cy="914400"/>
          </a:xfrm>
          <a:prstGeom prst="rect">
            <a:avLst/>
          </a:prstGeom>
        </p:spPr>
      </p:pic>
      <p:pic>
        <p:nvPicPr>
          <p:cNvPr id="21" name="Graphic 20" descr="Park scene with solid fill">
            <a:extLst>
              <a:ext uri="{FF2B5EF4-FFF2-40B4-BE49-F238E27FC236}">
                <a16:creationId xmlns:a16="http://schemas.microsoft.com/office/drawing/2014/main" id="{71EFD073-F6AF-466A-902E-938530A8360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27792" y="2785452"/>
            <a:ext cx="914400" cy="914400"/>
          </a:xfrm>
          <a:prstGeom prst="rect">
            <a:avLst/>
          </a:prstGeom>
        </p:spPr>
      </p:pic>
      <p:pic>
        <p:nvPicPr>
          <p:cNvPr id="23" name="Graphic 22" descr="Tent with solid fill">
            <a:extLst>
              <a:ext uri="{FF2B5EF4-FFF2-40B4-BE49-F238E27FC236}">
                <a16:creationId xmlns:a16="http://schemas.microsoft.com/office/drawing/2014/main" id="{AC59193B-B092-4DFC-B813-FE60225D694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368921" y="2923828"/>
            <a:ext cx="914400" cy="914400"/>
          </a:xfrm>
          <a:prstGeom prst="rect">
            <a:avLst/>
          </a:prstGeom>
        </p:spPr>
      </p:pic>
      <p:pic>
        <p:nvPicPr>
          <p:cNvPr id="25" name="Graphic 24" descr="Trailer with solid fill">
            <a:extLst>
              <a:ext uri="{FF2B5EF4-FFF2-40B4-BE49-F238E27FC236}">
                <a16:creationId xmlns:a16="http://schemas.microsoft.com/office/drawing/2014/main" id="{330BC1AF-88A9-4B37-A9C0-78A166E2D11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464666" y="3561476"/>
            <a:ext cx="914400" cy="914400"/>
          </a:xfrm>
          <a:prstGeom prst="rect">
            <a:avLst/>
          </a:prstGeom>
        </p:spPr>
      </p:pic>
      <p:pic>
        <p:nvPicPr>
          <p:cNvPr id="26" name="Graphic 25" descr="Renovation (House With Sparkles) with solid fill">
            <a:extLst>
              <a:ext uri="{FF2B5EF4-FFF2-40B4-BE49-F238E27FC236}">
                <a16:creationId xmlns:a16="http://schemas.microsoft.com/office/drawing/2014/main" id="{6E817988-8743-4BFD-93D4-CE98674E71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64225" y="4511913"/>
            <a:ext cx="914400" cy="914400"/>
          </a:xfrm>
          <a:prstGeom prst="rect">
            <a:avLst/>
          </a:prstGeom>
        </p:spPr>
      </p:pic>
      <p:pic>
        <p:nvPicPr>
          <p:cNvPr id="30" name="Graphic 29" descr="Close outline">
            <a:extLst>
              <a:ext uri="{FF2B5EF4-FFF2-40B4-BE49-F238E27FC236}">
                <a16:creationId xmlns:a16="http://schemas.microsoft.com/office/drawing/2014/main" id="{D15402C8-B9A5-4565-AE58-13668B2A537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694344" y="4590885"/>
            <a:ext cx="914400" cy="914400"/>
          </a:xfrm>
          <a:prstGeom prst="rect">
            <a:avLst/>
          </a:prstGeom>
        </p:spPr>
      </p:pic>
      <p:pic>
        <p:nvPicPr>
          <p:cNvPr id="31" name="Graphic 30" descr="Park scene with solid fill">
            <a:extLst>
              <a:ext uri="{FF2B5EF4-FFF2-40B4-BE49-F238E27FC236}">
                <a16:creationId xmlns:a16="http://schemas.microsoft.com/office/drawing/2014/main" id="{5486B558-F681-46C9-AAE5-D1D20A9E510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850458" y="2743426"/>
            <a:ext cx="914400" cy="914400"/>
          </a:xfrm>
          <a:prstGeom prst="rect">
            <a:avLst/>
          </a:prstGeom>
        </p:spPr>
      </p:pic>
      <p:pic>
        <p:nvPicPr>
          <p:cNvPr id="32" name="Graphic 31" descr="Tent with solid fill">
            <a:extLst>
              <a:ext uri="{FF2B5EF4-FFF2-40B4-BE49-F238E27FC236}">
                <a16:creationId xmlns:a16="http://schemas.microsoft.com/office/drawing/2014/main" id="{C2EFAB41-BFB7-4DB7-9EF5-8E18E62D66E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91587" y="2881802"/>
            <a:ext cx="914400" cy="914400"/>
          </a:xfrm>
          <a:prstGeom prst="rect">
            <a:avLst/>
          </a:prstGeom>
        </p:spPr>
      </p:pic>
      <p:pic>
        <p:nvPicPr>
          <p:cNvPr id="33" name="Graphic 32" descr="Trailer with solid fill">
            <a:extLst>
              <a:ext uri="{FF2B5EF4-FFF2-40B4-BE49-F238E27FC236}">
                <a16:creationId xmlns:a16="http://schemas.microsoft.com/office/drawing/2014/main" id="{E13AC2CE-00F4-46BC-8B70-98E6D102E2D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987332" y="3519450"/>
            <a:ext cx="914400" cy="914400"/>
          </a:xfrm>
          <a:prstGeom prst="rect">
            <a:avLst/>
          </a:prstGeom>
        </p:spPr>
      </p:pic>
      <p:pic>
        <p:nvPicPr>
          <p:cNvPr id="35" name="Graphic 34" descr="Shopping cart with solid fill">
            <a:extLst>
              <a:ext uri="{FF2B5EF4-FFF2-40B4-BE49-F238E27FC236}">
                <a16:creationId xmlns:a16="http://schemas.microsoft.com/office/drawing/2014/main" id="{C48F0009-6B1E-4770-9322-15BF99EEF53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474811" y="3635001"/>
            <a:ext cx="689234" cy="689234"/>
          </a:xfrm>
          <a:prstGeom prst="rect">
            <a:avLst/>
          </a:prstGeom>
        </p:spPr>
      </p:pic>
      <p:pic>
        <p:nvPicPr>
          <p:cNvPr id="36" name="Graphic 35" descr="Shopping cart with solid fill">
            <a:extLst>
              <a:ext uri="{FF2B5EF4-FFF2-40B4-BE49-F238E27FC236}">
                <a16:creationId xmlns:a16="http://schemas.microsoft.com/office/drawing/2014/main" id="{D087724C-EF90-4426-8163-C6E272DFC4F3}"/>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001959" y="3614960"/>
            <a:ext cx="689234" cy="689234"/>
          </a:xfrm>
          <a:prstGeom prst="rect">
            <a:avLst/>
          </a:prstGeom>
        </p:spPr>
      </p:pic>
      <p:pic>
        <p:nvPicPr>
          <p:cNvPr id="37" name="Graphic 36" descr="Close outline">
            <a:extLst>
              <a:ext uri="{FF2B5EF4-FFF2-40B4-BE49-F238E27FC236}">
                <a16:creationId xmlns:a16="http://schemas.microsoft.com/office/drawing/2014/main" id="{7331585C-4CD4-430C-8122-8192EC08500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911208" y="3528897"/>
            <a:ext cx="914400" cy="914400"/>
          </a:xfrm>
          <a:prstGeom prst="rect">
            <a:avLst/>
          </a:prstGeom>
        </p:spPr>
      </p:pic>
      <p:sp>
        <p:nvSpPr>
          <p:cNvPr id="39" name="TextBox 38">
            <a:extLst>
              <a:ext uri="{FF2B5EF4-FFF2-40B4-BE49-F238E27FC236}">
                <a16:creationId xmlns:a16="http://schemas.microsoft.com/office/drawing/2014/main" id="{4FC952CF-CAAC-4DB7-9E00-35035D052AA4}"/>
              </a:ext>
            </a:extLst>
          </p:cNvPr>
          <p:cNvSpPr txBox="1"/>
          <p:nvPr/>
        </p:nvSpPr>
        <p:spPr>
          <a:xfrm>
            <a:off x="4840035" y="3381028"/>
            <a:ext cx="1427242" cy="923330"/>
          </a:xfrm>
          <a:prstGeom prst="rect">
            <a:avLst/>
          </a:prstGeom>
          <a:noFill/>
        </p:spPr>
        <p:txBody>
          <a:bodyPr wrap="square" rtlCol="0">
            <a:spAutoFit/>
          </a:bodyPr>
          <a:lstStyle/>
          <a:p>
            <a:r>
              <a:rPr lang="en-US" dirty="0"/>
              <a:t>Unsheltered locations</a:t>
            </a:r>
          </a:p>
          <a:p>
            <a:endParaRPr lang="en-US" dirty="0"/>
          </a:p>
        </p:txBody>
      </p:sp>
      <p:sp>
        <p:nvSpPr>
          <p:cNvPr id="40" name="TextBox 39">
            <a:extLst>
              <a:ext uri="{FF2B5EF4-FFF2-40B4-BE49-F238E27FC236}">
                <a16:creationId xmlns:a16="http://schemas.microsoft.com/office/drawing/2014/main" id="{7A9608FE-0A48-4046-9C8B-718745A3F179}"/>
              </a:ext>
            </a:extLst>
          </p:cNvPr>
          <p:cNvSpPr txBox="1"/>
          <p:nvPr/>
        </p:nvSpPr>
        <p:spPr>
          <a:xfrm>
            <a:off x="4838934" y="4982159"/>
            <a:ext cx="1427242" cy="1200329"/>
          </a:xfrm>
          <a:prstGeom prst="rect">
            <a:avLst/>
          </a:prstGeom>
          <a:noFill/>
        </p:spPr>
        <p:txBody>
          <a:bodyPr wrap="square" rtlCol="0">
            <a:spAutoFit/>
          </a:bodyPr>
          <a:lstStyle/>
          <a:p>
            <a:r>
              <a:rPr lang="en-US" dirty="0"/>
              <a:t>Shelters &amp; Housing Programs</a:t>
            </a:r>
          </a:p>
          <a:p>
            <a:endParaRPr lang="en-US" dirty="0"/>
          </a:p>
        </p:txBody>
      </p:sp>
      <p:sp>
        <p:nvSpPr>
          <p:cNvPr id="41" name="TextBox 40">
            <a:extLst>
              <a:ext uri="{FF2B5EF4-FFF2-40B4-BE49-F238E27FC236}">
                <a16:creationId xmlns:a16="http://schemas.microsoft.com/office/drawing/2014/main" id="{C400FAAB-69BF-4F40-9B40-7D782FA094B8}"/>
              </a:ext>
            </a:extLst>
          </p:cNvPr>
          <p:cNvSpPr txBox="1"/>
          <p:nvPr/>
        </p:nvSpPr>
        <p:spPr>
          <a:xfrm>
            <a:off x="6362958" y="2419244"/>
            <a:ext cx="1352550" cy="381226"/>
          </a:xfrm>
          <a:prstGeom prst="rect">
            <a:avLst/>
          </a:prstGeom>
          <a:noFill/>
        </p:spPr>
        <p:txBody>
          <a:bodyPr wrap="square" rtlCol="0">
            <a:spAutoFit/>
          </a:bodyPr>
          <a:lstStyle/>
          <a:p>
            <a:r>
              <a:rPr lang="en-US" dirty="0"/>
              <a:t>Last Year</a:t>
            </a:r>
          </a:p>
        </p:txBody>
      </p:sp>
      <p:sp>
        <p:nvSpPr>
          <p:cNvPr id="42" name="TextBox 41">
            <a:extLst>
              <a:ext uri="{FF2B5EF4-FFF2-40B4-BE49-F238E27FC236}">
                <a16:creationId xmlns:a16="http://schemas.microsoft.com/office/drawing/2014/main" id="{7E82892E-5A8F-4905-B879-EB497706B2FB}"/>
              </a:ext>
            </a:extLst>
          </p:cNvPr>
          <p:cNvSpPr txBox="1"/>
          <p:nvPr/>
        </p:nvSpPr>
        <p:spPr>
          <a:xfrm>
            <a:off x="8856022" y="2416039"/>
            <a:ext cx="1352550" cy="381226"/>
          </a:xfrm>
          <a:prstGeom prst="rect">
            <a:avLst/>
          </a:prstGeom>
          <a:noFill/>
        </p:spPr>
        <p:txBody>
          <a:bodyPr wrap="square" rtlCol="0">
            <a:spAutoFit/>
          </a:bodyPr>
          <a:lstStyle/>
          <a:p>
            <a:r>
              <a:rPr lang="en-US" dirty="0"/>
              <a:t>This Year</a:t>
            </a:r>
          </a:p>
        </p:txBody>
      </p:sp>
      <p:pic>
        <p:nvPicPr>
          <p:cNvPr id="46" name="Graphic 45" descr="Lunch Box with solid fill">
            <a:extLst>
              <a:ext uri="{FF2B5EF4-FFF2-40B4-BE49-F238E27FC236}">
                <a16:creationId xmlns:a16="http://schemas.microsoft.com/office/drawing/2014/main" id="{7AC2E007-1B56-47CB-82EC-049FDB3965A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0773634" y="2886643"/>
            <a:ext cx="706944" cy="706944"/>
          </a:xfrm>
          <a:prstGeom prst="rect">
            <a:avLst/>
          </a:prstGeom>
        </p:spPr>
      </p:pic>
      <p:pic>
        <p:nvPicPr>
          <p:cNvPr id="48" name="Graphic 47" descr="Medical with solid fill">
            <a:extLst>
              <a:ext uri="{FF2B5EF4-FFF2-40B4-BE49-F238E27FC236}">
                <a16:creationId xmlns:a16="http://schemas.microsoft.com/office/drawing/2014/main" id="{46496952-4F68-43BF-8293-B3738A532CD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0773634" y="3568178"/>
            <a:ext cx="784744" cy="784744"/>
          </a:xfrm>
          <a:prstGeom prst="rect">
            <a:avLst/>
          </a:prstGeom>
        </p:spPr>
      </p:pic>
      <p:cxnSp>
        <p:nvCxnSpPr>
          <p:cNvPr id="50" name="Straight Connector 49">
            <a:extLst>
              <a:ext uri="{FF2B5EF4-FFF2-40B4-BE49-F238E27FC236}">
                <a16:creationId xmlns:a16="http://schemas.microsoft.com/office/drawing/2014/main" id="{21A16AE3-7B1C-4F64-BF5A-37ADDCA10763}"/>
              </a:ext>
            </a:extLst>
          </p:cNvPr>
          <p:cNvCxnSpPr/>
          <p:nvPr/>
        </p:nvCxnSpPr>
        <p:spPr>
          <a:xfrm>
            <a:off x="6362958" y="2785452"/>
            <a:ext cx="24015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CE2C3AE-2E3E-45C4-8F10-47FFEE1222C9}"/>
              </a:ext>
            </a:extLst>
          </p:cNvPr>
          <p:cNvCxnSpPr/>
          <p:nvPr/>
        </p:nvCxnSpPr>
        <p:spPr>
          <a:xfrm>
            <a:off x="8929687" y="2785452"/>
            <a:ext cx="24688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87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67A75AC-DFF6-4C7C-84CB-C141265170CB}"/>
              </a:ext>
            </a:extLst>
          </p:cNvPr>
          <p:cNvGraphicFramePr/>
          <p:nvPr>
            <p:extLst>
              <p:ext uri="{D42A27DB-BD31-4B8C-83A1-F6EECF244321}">
                <p14:modId xmlns:p14="http://schemas.microsoft.com/office/powerpoint/2010/main" val="3364617758"/>
              </p:ext>
            </p:extLst>
          </p:nvPr>
        </p:nvGraphicFramePr>
        <p:xfrm>
          <a:off x="4351401" y="166688"/>
          <a:ext cx="7383399" cy="6472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8A2EDB7-CA50-4C62-866E-BC4F80383A52}"/>
              </a:ext>
            </a:extLst>
          </p:cNvPr>
          <p:cNvSpPr>
            <a:spLocks noGrp="1"/>
          </p:cNvSpPr>
          <p:nvPr>
            <p:ph type="title"/>
          </p:nvPr>
        </p:nvSpPr>
        <p:spPr/>
        <p:txBody>
          <a:bodyPr vert="horz" lIns="91440" tIns="45720" rIns="91440" bIns="45720" rtlCol="0" anchor="ctr">
            <a:normAutofit/>
          </a:bodyPr>
          <a:lstStyle/>
          <a:p>
            <a:r>
              <a:rPr lang="en-US" dirty="0"/>
              <a:t>Housing Inventory Count (HIC)  </a:t>
            </a:r>
          </a:p>
        </p:txBody>
      </p:sp>
      <p:grpSp>
        <p:nvGrpSpPr>
          <p:cNvPr id="10" name="Group 9">
            <a:extLst>
              <a:ext uri="{FF2B5EF4-FFF2-40B4-BE49-F238E27FC236}">
                <a16:creationId xmlns:a16="http://schemas.microsoft.com/office/drawing/2014/main" id="{019B41D0-803A-4274-B585-20EAE9DDA266}"/>
              </a:ext>
            </a:extLst>
          </p:cNvPr>
          <p:cNvGrpSpPr/>
          <p:nvPr/>
        </p:nvGrpSpPr>
        <p:grpSpPr>
          <a:xfrm>
            <a:off x="357805" y="2726237"/>
            <a:ext cx="2227334" cy="1251405"/>
            <a:chOff x="5325990" y="4721224"/>
            <a:chExt cx="2227334" cy="1223964"/>
          </a:xfrm>
        </p:grpSpPr>
        <p:pic>
          <p:nvPicPr>
            <p:cNvPr id="11" name="Graphic 10" descr="Building with solid fill">
              <a:extLst>
                <a:ext uri="{FF2B5EF4-FFF2-40B4-BE49-F238E27FC236}">
                  <a16:creationId xmlns:a16="http://schemas.microsoft.com/office/drawing/2014/main" id="{FF02F15D-4FD4-4CFB-8146-759DEA9881E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25990" y="4721224"/>
              <a:ext cx="1188720" cy="1188720"/>
            </a:xfrm>
            <a:prstGeom prst="rect">
              <a:avLst/>
            </a:prstGeom>
          </p:spPr>
        </p:pic>
        <p:pic>
          <p:nvPicPr>
            <p:cNvPr id="12" name="Graphic 11" descr="Bed with solid fill">
              <a:extLst>
                <a:ext uri="{FF2B5EF4-FFF2-40B4-BE49-F238E27FC236}">
                  <a16:creationId xmlns:a16="http://schemas.microsoft.com/office/drawing/2014/main" id="{D9199A5F-B3CE-4868-AE33-1E9A62F6A7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35773" y="5227637"/>
              <a:ext cx="717551" cy="717551"/>
            </a:xfrm>
            <a:prstGeom prst="rect">
              <a:avLst/>
            </a:prstGeom>
          </p:spPr>
        </p:pic>
        <p:cxnSp>
          <p:nvCxnSpPr>
            <p:cNvPr id="13" name="Straight Connector 12">
              <a:extLst>
                <a:ext uri="{FF2B5EF4-FFF2-40B4-BE49-F238E27FC236}">
                  <a16:creationId xmlns:a16="http://schemas.microsoft.com/office/drawing/2014/main" id="{B3899685-C9F9-4323-A560-0C09A5F9DEA4}"/>
                </a:ext>
              </a:extLst>
            </p:cNvPr>
            <p:cNvCxnSpPr>
              <a:cxnSpLocks/>
            </p:cNvCxnSpPr>
            <p:nvPr/>
          </p:nvCxnSpPr>
          <p:spPr>
            <a:xfrm flipV="1">
              <a:off x="6263092" y="5118697"/>
              <a:ext cx="503236" cy="196887"/>
            </a:xfrm>
            <a:prstGeom prst="line">
              <a:avLst/>
            </a:prstGeom>
            <a:ln w="76200">
              <a:solidFill>
                <a:schemeClr val="bg1"/>
              </a:solidFill>
              <a:prstDash val="sysDot"/>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40A1859D-C8A8-450A-B8EA-BDA51947C254}"/>
                </a:ext>
              </a:extLst>
            </p:cNvPr>
            <p:cNvCxnSpPr>
              <a:cxnSpLocks/>
            </p:cNvCxnSpPr>
            <p:nvPr/>
          </p:nvCxnSpPr>
          <p:spPr>
            <a:xfrm flipV="1">
              <a:off x="6126163" y="4857406"/>
              <a:ext cx="487751" cy="354546"/>
            </a:xfrm>
            <a:prstGeom prst="line">
              <a:avLst/>
            </a:prstGeom>
            <a:ln w="76200">
              <a:solidFill>
                <a:schemeClr val="bg1"/>
              </a:solidFill>
              <a:prstDash val="sysDot"/>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CFC02990-8BD4-478E-97DA-E8831DE22D66}"/>
                </a:ext>
              </a:extLst>
            </p:cNvPr>
            <p:cNvCxnSpPr>
              <a:cxnSpLocks/>
            </p:cNvCxnSpPr>
            <p:nvPr/>
          </p:nvCxnSpPr>
          <p:spPr>
            <a:xfrm>
              <a:off x="6134099" y="5502162"/>
              <a:ext cx="487751" cy="354546"/>
            </a:xfrm>
            <a:prstGeom prst="line">
              <a:avLst/>
            </a:prstGeom>
            <a:ln w="76200">
              <a:solidFill>
                <a:schemeClr val="bg1"/>
              </a:solidFill>
              <a:prstDash val="sysDot"/>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1B3086B1-6A6C-4840-8E12-1741A93F83A5}"/>
                </a:ext>
              </a:extLst>
            </p:cNvPr>
            <p:cNvCxnSpPr>
              <a:cxnSpLocks/>
            </p:cNvCxnSpPr>
            <p:nvPr/>
          </p:nvCxnSpPr>
          <p:spPr>
            <a:xfrm>
              <a:off x="6279163" y="5434628"/>
              <a:ext cx="503236" cy="196887"/>
            </a:xfrm>
            <a:prstGeom prst="line">
              <a:avLst/>
            </a:prstGeom>
            <a:ln w="76200">
              <a:solidFill>
                <a:schemeClr val="bg1"/>
              </a:solidFill>
              <a:prstDash val="sysDot"/>
            </a:ln>
          </p:spPr>
          <p:style>
            <a:lnRef idx="1">
              <a:schemeClr val="dk1"/>
            </a:lnRef>
            <a:fillRef idx="0">
              <a:schemeClr val="dk1"/>
            </a:fillRef>
            <a:effectRef idx="0">
              <a:schemeClr val="dk1"/>
            </a:effectRef>
            <a:fontRef idx="minor">
              <a:schemeClr val="tx1"/>
            </a:fontRef>
          </p:style>
        </p:cxnSp>
      </p:grpSp>
      <p:pic>
        <p:nvPicPr>
          <p:cNvPr id="17" name="Graphic 16" descr="Bed with solid fill">
            <a:extLst>
              <a:ext uri="{FF2B5EF4-FFF2-40B4-BE49-F238E27FC236}">
                <a16:creationId xmlns:a16="http://schemas.microsoft.com/office/drawing/2014/main" id="{52088FF9-4848-4FB9-8D6A-9FBAC2AEC36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89087" y="3586833"/>
            <a:ext cx="717551" cy="733638"/>
          </a:xfrm>
          <a:prstGeom prst="rect">
            <a:avLst/>
          </a:prstGeom>
        </p:spPr>
      </p:pic>
      <p:pic>
        <p:nvPicPr>
          <p:cNvPr id="18" name="Graphic 17" descr="Bed with solid fill">
            <a:extLst>
              <a:ext uri="{FF2B5EF4-FFF2-40B4-BE49-F238E27FC236}">
                <a16:creationId xmlns:a16="http://schemas.microsoft.com/office/drawing/2014/main" id="{652057C4-153B-4A25-A1DE-38405A527B3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29792" y="2756231"/>
            <a:ext cx="717551" cy="733638"/>
          </a:xfrm>
          <a:prstGeom prst="rect">
            <a:avLst/>
          </a:prstGeom>
        </p:spPr>
      </p:pic>
      <p:pic>
        <p:nvPicPr>
          <p:cNvPr id="19" name="Graphic 18" descr="Bed with solid fill">
            <a:extLst>
              <a:ext uri="{FF2B5EF4-FFF2-40B4-BE49-F238E27FC236}">
                <a16:creationId xmlns:a16="http://schemas.microsoft.com/office/drawing/2014/main" id="{18210522-CAF8-4660-A8A2-036BCB62B18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603586" y="2395390"/>
            <a:ext cx="717551" cy="733638"/>
          </a:xfrm>
          <a:prstGeom prst="rect">
            <a:avLst/>
          </a:prstGeom>
        </p:spPr>
      </p:pic>
    </p:spTree>
    <p:extLst>
      <p:ext uri="{BB962C8B-B14F-4D97-AF65-F5344CB8AC3E}">
        <p14:creationId xmlns:p14="http://schemas.microsoft.com/office/powerpoint/2010/main" val="317361313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F20EF79F947D4386B8238D7092ABA7" ma:contentTypeVersion="16" ma:contentTypeDescription="Create a new document." ma:contentTypeScope="" ma:versionID="e05b749ad3aa1b4c4d6859a0d2e88790">
  <xsd:schema xmlns:xsd="http://www.w3.org/2001/XMLSchema" xmlns:xs="http://www.w3.org/2001/XMLSchema" xmlns:p="http://schemas.microsoft.com/office/2006/metadata/properties" xmlns:ns2="4a3923b0-0e25-49fc-b870-c9207cacea60" xmlns:ns3="ed23c0a1-fce0-4133-82e4-7ce4864d7639" targetNamespace="http://schemas.microsoft.com/office/2006/metadata/properties" ma:root="true" ma:fieldsID="9513e3210a3bb166a9539885d2bfa148" ns2:_="" ns3:_="">
    <xsd:import namespace="4a3923b0-0e25-49fc-b870-c9207cacea60"/>
    <xsd:import namespace="ed23c0a1-fce0-4133-82e4-7ce4864d76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923b0-0e25-49fc-b870-c9207cacea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e632845-b826-4789-b9e5-cd958a1720f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d23c0a1-fce0-4133-82e4-7ce4864d763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976d8b-ae01-4a15-bd2f-d5d5f6737e6d}" ma:internalName="TaxCatchAll" ma:showField="CatchAllData" ma:web="ed23c0a1-fce0-4133-82e4-7ce4864d76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a3923b0-0e25-49fc-b870-c9207cacea60">
      <Terms xmlns="http://schemas.microsoft.com/office/infopath/2007/PartnerControls"/>
    </lcf76f155ced4ddcb4097134ff3c332f>
    <TaxCatchAll xmlns="ed23c0a1-fce0-4133-82e4-7ce4864d7639" xsi:nil="true"/>
  </documentManagement>
</p:properties>
</file>

<file path=customXml/itemProps1.xml><?xml version="1.0" encoding="utf-8"?>
<ds:datastoreItem xmlns:ds="http://schemas.openxmlformats.org/officeDocument/2006/customXml" ds:itemID="{9157976A-1915-4030-AA8A-540DED6D19B0}">
  <ds:schemaRefs>
    <ds:schemaRef ds:uri="http://schemas.microsoft.com/sharepoint/v3/contenttype/forms"/>
  </ds:schemaRefs>
</ds:datastoreItem>
</file>

<file path=customXml/itemProps2.xml><?xml version="1.0" encoding="utf-8"?>
<ds:datastoreItem xmlns:ds="http://schemas.openxmlformats.org/officeDocument/2006/customXml" ds:itemID="{2958AE3E-EE1A-4E84-8FF6-4D753075B4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3923b0-0e25-49fc-b870-c9207cacea60"/>
    <ds:schemaRef ds:uri="ed23c0a1-fce0-4133-82e4-7ce4864d76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DC4E66-8CE5-4F81-A799-3C54F3722605}">
  <ds:schemaRefs>
    <ds:schemaRef ds:uri="http://www.w3.org/XML/1998/namespace"/>
    <ds:schemaRef ds:uri="ed23c0a1-fce0-4133-82e4-7ce4864d7639"/>
    <ds:schemaRef ds:uri="http://purl.org/dc/dcmitype/"/>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4a3923b0-0e25-49fc-b870-c9207cacea60"/>
  </ds:schemaRefs>
</ds:datastoreItem>
</file>

<file path=docProps/app.xml><?xml version="1.0" encoding="utf-8"?>
<Properties xmlns="http://schemas.openxmlformats.org/officeDocument/2006/extended-properties" xmlns:vt="http://schemas.openxmlformats.org/officeDocument/2006/docPropsVTypes">
  <Template>Retrospect</Template>
  <TotalTime>5992</TotalTime>
  <Words>2319</Words>
  <Application>Microsoft Office PowerPoint</Application>
  <PresentationFormat>Widescreen</PresentationFormat>
  <Paragraphs>299</Paragraphs>
  <Slides>24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Calibri Light</vt:lpstr>
      <vt:lpstr>Webdings</vt:lpstr>
      <vt:lpstr>Retrospect</vt:lpstr>
      <vt:lpstr>2024 Point in Time Count &amp; Housing Inventory</vt:lpstr>
      <vt:lpstr>River Valleys Continuum of Care </vt:lpstr>
      <vt:lpstr>Topics for today</vt:lpstr>
      <vt:lpstr>When is the Count? </vt:lpstr>
      <vt:lpstr>What happens during the Count? </vt:lpstr>
      <vt:lpstr>Why do we do a Count?</vt:lpstr>
      <vt:lpstr>Housing Inventory </vt:lpstr>
      <vt:lpstr>Wait! I thought this was about counting people… </vt:lpstr>
      <vt:lpstr>Housing Inventory Count (HIC)  </vt:lpstr>
      <vt:lpstr>What Programs Are Included in the HIC? </vt:lpstr>
      <vt:lpstr>What Projects Are NOT Included in the HIC? </vt:lpstr>
      <vt:lpstr>How are the PIT and HIC Related? </vt:lpstr>
      <vt:lpstr>How do projects report for the HIC? </vt:lpstr>
      <vt:lpstr>What can others do to help with the HIC? </vt:lpstr>
      <vt:lpstr>Point in Time Count</vt:lpstr>
      <vt:lpstr>What is the PIT Count?</vt:lpstr>
      <vt:lpstr>Where are people counted?</vt:lpstr>
      <vt:lpstr>Who participates in the Count? </vt:lpstr>
      <vt:lpstr>What options do we have for the unsheltered count? </vt:lpstr>
      <vt:lpstr>How is the count completed? </vt:lpstr>
      <vt:lpstr>When is Count data collected? </vt:lpstr>
      <vt:lpstr>What’s Next for November/December? </vt:lpstr>
      <vt:lpstr>What’s up for today? </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jennifer.prins@rivervalleyscoc.org</dc:creator>
  <cp:lastModifiedBy>Jennifer Prins</cp:lastModifiedBy>
  <cp:revision>57</cp:revision>
  <dcterms:created xsi:type="dcterms:W3CDTF">2021-01-20T21:03:09Z</dcterms:created>
  <dcterms:modified xsi:type="dcterms:W3CDTF">2023-11-17T16:49:19Z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0x01010000F20EF79F947D4386B8238D7092ABA7</vt:lpwstr>
  </property>
  <property fmtid="{D5CDD505-2E9C-101B-9397-08002B2CF9AE}" pid="3" name="MediaServiceImageTags">
    <vt:lpwstr/>
  </property>
</Properties>
</file>